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6" r:id="rId3"/>
    <p:sldId id="269" r:id="rId4"/>
    <p:sldId id="262" r:id="rId5"/>
    <p:sldId id="260" r:id="rId6"/>
    <p:sldId id="261" r:id="rId7"/>
    <p:sldId id="265" r:id="rId8"/>
    <p:sldId id="264" r:id="rId9"/>
    <p:sldId id="268"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30"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C54356-C667-4437-9CA5-111939FD0B5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F72B0F9-6A63-4173-9AE8-1BD1337520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2BF634-ABEE-4C18-A222-2E748730968B}"/>
              </a:ext>
            </a:extLst>
          </p:cNvPr>
          <p:cNvSpPr>
            <a:spLocks noGrp="1"/>
          </p:cNvSpPr>
          <p:nvPr>
            <p:ph type="dt" sz="half" idx="10"/>
          </p:nvPr>
        </p:nvSpPr>
        <p:spPr/>
        <p:txBody>
          <a:bodyPr/>
          <a:lstStyle/>
          <a:p>
            <a:fld id="{2FAC4081-D488-4FF8-A8A7-DF08D49ABE5A}" type="datetimeFigureOut">
              <a:rPr lang="zh-CN" altLang="en-US" smtClean="0"/>
              <a:t>2025/7/5</a:t>
            </a:fld>
            <a:endParaRPr lang="zh-CN" altLang="en-US"/>
          </a:p>
        </p:txBody>
      </p:sp>
      <p:sp>
        <p:nvSpPr>
          <p:cNvPr id="5" name="页脚占位符 4">
            <a:extLst>
              <a:ext uri="{FF2B5EF4-FFF2-40B4-BE49-F238E27FC236}">
                <a16:creationId xmlns:a16="http://schemas.microsoft.com/office/drawing/2014/main" id="{F7908DD1-F16F-4622-A987-B9D387F26E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80544D-EB05-4926-AA9B-801E167CA67E}"/>
              </a:ext>
            </a:extLst>
          </p:cNvPr>
          <p:cNvSpPr>
            <a:spLocks noGrp="1"/>
          </p:cNvSpPr>
          <p:nvPr>
            <p:ph type="sldNum" sz="quarter" idx="12"/>
          </p:nvPr>
        </p:nvSpPr>
        <p:spPr/>
        <p:txBody>
          <a:bodyPr/>
          <a:lstStyle/>
          <a:p>
            <a:fld id="{E8F76625-159E-433D-8646-5F19318B772C}" type="slidenum">
              <a:rPr lang="zh-CN" altLang="en-US" smtClean="0"/>
              <a:t>‹#›</a:t>
            </a:fld>
            <a:endParaRPr lang="zh-CN" altLang="en-US"/>
          </a:p>
        </p:txBody>
      </p:sp>
    </p:spTree>
    <p:extLst>
      <p:ext uri="{BB962C8B-B14F-4D97-AF65-F5344CB8AC3E}">
        <p14:creationId xmlns:p14="http://schemas.microsoft.com/office/powerpoint/2010/main" val="1636964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4EDB4E-7200-459E-A6BA-68F1F7F4CB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345093E-F6C3-443E-8A0A-84BADBC4B42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3037EF8-4200-49E7-8CBA-296846680E29}"/>
              </a:ext>
            </a:extLst>
          </p:cNvPr>
          <p:cNvSpPr>
            <a:spLocks noGrp="1"/>
          </p:cNvSpPr>
          <p:nvPr>
            <p:ph type="dt" sz="half" idx="10"/>
          </p:nvPr>
        </p:nvSpPr>
        <p:spPr/>
        <p:txBody>
          <a:bodyPr/>
          <a:lstStyle/>
          <a:p>
            <a:fld id="{2FAC4081-D488-4FF8-A8A7-DF08D49ABE5A}" type="datetimeFigureOut">
              <a:rPr lang="zh-CN" altLang="en-US" smtClean="0"/>
              <a:t>2025/7/5</a:t>
            </a:fld>
            <a:endParaRPr lang="zh-CN" altLang="en-US"/>
          </a:p>
        </p:txBody>
      </p:sp>
      <p:sp>
        <p:nvSpPr>
          <p:cNvPr id="5" name="页脚占位符 4">
            <a:extLst>
              <a:ext uri="{FF2B5EF4-FFF2-40B4-BE49-F238E27FC236}">
                <a16:creationId xmlns:a16="http://schemas.microsoft.com/office/drawing/2014/main" id="{80C33FDE-DA80-488E-A0AA-5EEE35BC7A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94AAADD-3EF2-4416-82B4-6D8A98A8C8BC}"/>
              </a:ext>
            </a:extLst>
          </p:cNvPr>
          <p:cNvSpPr>
            <a:spLocks noGrp="1"/>
          </p:cNvSpPr>
          <p:nvPr>
            <p:ph type="sldNum" sz="quarter" idx="12"/>
          </p:nvPr>
        </p:nvSpPr>
        <p:spPr/>
        <p:txBody>
          <a:bodyPr/>
          <a:lstStyle/>
          <a:p>
            <a:fld id="{E8F76625-159E-433D-8646-5F19318B772C}" type="slidenum">
              <a:rPr lang="zh-CN" altLang="en-US" smtClean="0"/>
              <a:t>‹#›</a:t>
            </a:fld>
            <a:endParaRPr lang="zh-CN" altLang="en-US"/>
          </a:p>
        </p:txBody>
      </p:sp>
    </p:spTree>
    <p:extLst>
      <p:ext uri="{BB962C8B-B14F-4D97-AF65-F5344CB8AC3E}">
        <p14:creationId xmlns:p14="http://schemas.microsoft.com/office/powerpoint/2010/main" val="3852498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106C31-0380-46C8-B900-59B73CB4D0A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EA9CF74-FF43-4F5F-9156-4E3DFFB63F8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620B78-EA87-45D8-A590-1230BA68AC16}"/>
              </a:ext>
            </a:extLst>
          </p:cNvPr>
          <p:cNvSpPr>
            <a:spLocks noGrp="1"/>
          </p:cNvSpPr>
          <p:nvPr>
            <p:ph type="dt" sz="half" idx="10"/>
          </p:nvPr>
        </p:nvSpPr>
        <p:spPr/>
        <p:txBody>
          <a:bodyPr/>
          <a:lstStyle/>
          <a:p>
            <a:fld id="{2FAC4081-D488-4FF8-A8A7-DF08D49ABE5A}" type="datetimeFigureOut">
              <a:rPr lang="zh-CN" altLang="en-US" smtClean="0"/>
              <a:t>2025/7/5</a:t>
            </a:fld>
            <a:endParaRPr lang="zh-CN" altLang="en-US"/>
          </a:p>
        </p:txBody>
      </p:sp>
      <p:sp>
        <p:nvSpPr>
          <p:cNvPr id="5" name="页脚占位符 4">
            <a:extLst>
              <a:ext uri="{FF2B5EF4-FFF2-40B4-BE49-F238E27FC236}">
                <a16:creationId xmlns:a16="http://schemas.microsoft.com/office/drawing/2014/main" id="{7EB2F011-5980-427F-800B-06D63A69F5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55A814-90B1-4F14-A935-316C8E079ECA}"/>
              </a:ext>
            </a:extLst>
          </p:cNvPr>
          <p:cNvSpPr>
            <a:spLocks noGrp="1"/>
          </p:cNvSpPr>
          <p:nvPr>
            <p:ph type="sldNum" sz="quarter" idx="12"/>
          </p:nvPr>
        </p:nvSpPr>
        <p:spPr/>
        <p:txBody>
          <a:bodyPr/>
          <a:lstStyle/>
          <a:p>
            <a:fld id="{E8F76625-159E-433D-8646-5F19318B772C}" type="slidenum">
              <a:rPr lang="zh-CN" altLang="en-US" smtClean="0"/>
              <a:t>‹#›</a:t>
            </a:fld>
            <a:endParaRPr lang="zh-CN" altLang="en-US"/>
          </a:p>
        </p:txBody>
      </p:sp>
    </p:spTree>
    <p:extLst>
      <p:ext uri="{BB962C8B-B14F-4D97-AF65-F5344CB8AC3E}">
        <p14:creationId xmlns:p14="http://schemas.microsoft.com/office/powerpoint/2010/main" val="501190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E0F66A-A9FB-43E3-924B-6AAB7863161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E860119-9CAA-42F8-ADE3-2CC1B4C0A3F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05AB5A-FB3A-461B-AC9B-0EDF2FB83741}"/>
              </a:ext>
            </a:extLst>
          </p:cNvPr>
          <p:cNvSpPr>
            <a:spLocks noGrp="1"/>
          </p:cNvSpPr>
          <p:nvPr>
            <p:ph type="dt" sz="half" idx="10"/>
          </p:nvPr>
        </p:nvSpPr>
        <p:spPr/>
        <p:txBody>
          <a:bodyPr/>
          <a:lstStyle/>
          <a:p>
            <a:fld id="{2FAC4081-D488-4FF8-A8A7-DF08D49ABE5A}" type="datetimeFigureOut">
              <a:rPr lang="zh-CN" altLang="en-US" smtClean="0"/>
              <a:t>2025/7/5</a:t>
            </a:fld>
            <a:endParaRPr lang="zh-CN" altLang="en-US"/>
          </a:p>
        </p:txBody>
      </p:sp>
      <p:sp>
        <p:nvSpPr>
          <p:cNvPr id="5" name="页脚占位符 4">
            <a:extLst>
              <a:ext uri="{FF2B5EF4-FFF2-40B4-BE49-F238E27FC236}">
                <a16:creationId xmlns:a16="http://schemas.microsoft.com/office/drawing/2014/main" id="{2939DBA3-FA55-4E14-9058-5B6A683A316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3ED4A2-A8BB-4740-A3EB-E209E5CDC9F6}"/>
              </a:ext>
            </a:extLst>
          </p:cNvPr>
          <p:cNvSpPr>
            <a:spLocks noGrp="1"/>
          </p:cNvSpPr>
          <p:nvPr>
            <p:ph type="sldNum" sz="quarter" idx="12"/>
          </p:nvPr>
        </p:nvSpPr>
        <p:spPr/>
        <p:txBody>
          <a:bodyPr/>
          <a:lstStyle/>
          <a:p>
            <a:fld id="{E8F76625-159E-433D-8646-5F19318B772C}" type="slidenum">
              <a:rPr lang="zh-CN" altLang="en-US" smtClean="0"/>
              <a:t>‹#›</a:t>
            </a:fld>
            <a:endParaRPr lang="zh-CN" altLang="en-US"/>
          </a:p>
        </p:txBody>
      </p:sp>
    </p:spTree>
    <p:extLst>
      <p:ext uri="{BB962C8B-B14F-4D97-AF65-F5344CB8AC3E}">
        <p14:creationId xmlns:p14="http://schemas.microsoft.com/office/powerpoint/2010/main" val="1030976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77F49-3C2A-41A5-BE7E-56BE68D5471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CE237AE-8281-43F2-94DF-EB9175D1A2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929B4DA-0424-4D9E-8395-F0F968EBFB22}"/>
              </a:ext>
            </a:extLst>
          </p:cNvPr>
          <p:cNvSpPr>
            <a:spLocks noGrp="1"/>
          </p:cNvSpPr>
          <p:nvPr>
            <p:ph type="dt" sz="half" idx="10"/>
          </p:nvPr>
        </p:nvSpPr>
        <p:spPr/>
        <p:txBody>
          <a:bodyPr/>
          <a:lstStyle/>
          <a:p>
            <a:fld id="{2FAC4081-D488-4FF8-A8A7-DF08D49ABE5A}" type="datetimeFigureOut">
              <a:rPr lang="zh-CN" altLang="en-US" smtClean="0"/>
              <a:t>2025/7/5</a:t>
            </a:fld>
            <a:endParaRPr lang="zh-CN" altLang="en-US"/>
          </a:p>
        </p:txBody>
      </p:sp>
      <p:sp>
        <p:nvSpPr>
          <p:cNvPr id="5" name="页脚占位符 4">
            <a:extLst>
              <a:ext uri="{FF2B5EF4-FFF2-40B4-BE49-F238E27FC236}">
                <a16:creationId xmlns:a16="http://schemas.microsoft.com/office/drawing/2014/main" id="{82BFA277-327F-4FF5-B334-0062A3368D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21C946-206B-4D56-A5C7-2451DBE806BC}"/>
              </a:ext>
            </a:extLst>
          </p:cNvPr>
          <p:cNvSpPr>
            <a:spLocks noGrp="1"/>
          </p:cNvSpPr>
          <p:nvPr>
            <p:ph type="sldNum" sz="quarter" idx="12"/>
          </p:nvPr>
        </p:nvSpPr>
        <p:spPr/>
        <p:txBody>
          <a:bodyPr/>
          <a:lstStyle/>
          <a:p>
            <a:fld id="{E8F76625-159E-433D-8646-5F19318B772C}" type="slidenum">
              <a:rPr lang="zh-CN" altLang="en-US" smtClean="0"/>
              <a:t>‹#›</a:t>
            </a:fld>
            <a:endParaRPr lang="zh-CN" altLang="en-US"/>
          </a:p>
        </p:txBody>
      </p:sp>
    </p:spTree>
    <p:extLst>
      <p:ext uri="{BB962C8B-B14F-4D97-AF65-F5344CB8AC3E}">
        <p14:creationId xmlns:p14="http://schemas.microsoft.com/office/powerpoint/2010/main" val="983163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2BFB1-23FF-45D7-9A3B-09B7B87BD27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90BD61A-0D7A-4505-9161-DE269AD8D72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ED4627B-E765-4662-9C33-72985A1799D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7EEC03E-2FC6-4E39-AD02-3602C393263B}"/>
              </a:ext>
            </a:extLst>
          </p:cNvPr>
          <p:cNvSpPr>
            <a:spLocks noGrp="1"/>
          </p:cNvSpPr>
          <p:nvPr>
            <p:ph type="dt" sz="half" idx="10"/>
          </p:nvPr>
        </p:nvSpPr>
        <p:spPr/>
        <p:txBody>
          <a:bodyPr/>
          <a:lstStyle/>
          <a:p>
            <a:fld id="{2FAC4081-D488-4FF8-A8A7-DF08D49ABE5A}" type="datetimeFigureOut">
              <a:rPr lang="zh-CN" altLang="en-US" smtClean="0"/>
              <a:t>2025/7/5</a:t>
            </a:fld>
            <a:endParaRPr lang="zh-CN" altLang="en-US"/>
          </a:p>
        </p:txBody>
      </p:sp>
      <p:sp>
        <p:nvSpPr>
          <p:cNvPr id="6" name="页脚占位符 5">
            <a:extLst>
              <a:ext uri="{FF2B5EF4-FFF2-40B4-BE49-F238E27FC236}">
                <a16:creationId xmlns:a16="http://schemas.microsoft.com/office/drawing/2014/main" id="{5738ABD3-5BC8-4F67-AEF2-76EC084A4E4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1384B24-99CE-4CFA-ACFD-AA5FC252747D}"/>
              </a:ext>
            </a:extLst>
          </p:cNvPr>
          <p:cNvSpPr>
            <a:spLocks noGrp="1"/>
          </p:cNvSpPr>
          <p:nvPr>
            <p:ph type="sldNum" sz="quarter" idx="12"/>
          </p:nvPr>
        </p:nvSpPr>
        <p:spPr/>
        <p:txBody>
          <a:bodyPr/>
          <a:lstStyle/>
          <a:p>
            <a:fld id="{E8F76625-159E-433D-8646-5F19318B772C}" type="slidenum">
              <a:rPr lang="zh-CN" altLang="en-US" smtClean="0"/>
              <a:t>‹#›</a:t>
            </a:fld>
            <a:endParaRPr lang="zh-CN" altLang="en-US"/>
          </a:p>
        </p:txBody>
      </p:sp>
    </p:spTree>
    <p:extLst>
      <p:ext uri="{BB962C8B-B14F-4D97-AF65-F5344CB8AC3E}">
        <p14:creationId xmlns:p14="http://schemas.microsoft.com/office/powerpoint/2010/main" val="2670673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6C724-4E36-46D1-8860-2357E38B7A4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A0EA38-DE57-42CF-856E-7A559B49E7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015AB67-6973-4F12-9C0B-EF16CA9F33C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A8039B4-E779-47C8-A4CD-7805C938E7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3E1B851-EF1D-4CF5-8689-28D32D920CA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4D7C737-48B3-4286-B2C1-92F79DE5A2E5}"/>
              </a:ext>
            </a:extLst>
          </p:cNvPr>
          <p:cNvSpPr>
            <a:spLocks noGrp="1"/>
          </p:cNvSpPr>
          <p:nvPr>
            <p:ph type="dt" sz="half" idx="10"/>
          </p:nvPr>
        </p:nvSpPr>
        <p:spPr/>
        <p:txBody>
          <a:bodyPr/>
          <a:lstStyle/>
          <a:p>
            <a:fld id="{2FAC4081-D488-4FF8-A8A7-DF08D49ABE5A}" type="datetimeFigureOut">
              <a:rPr lang="zh-CN" altLang="en-US" smtClean="0"/>
              <a:t>2025/7/5</a:t>
            </a:fld>
            <a:endParaRPr lang="zh-CN" altLang="en-US"/>
          </a:p>
        </p:txBody>
      </p:sp>
      <p:sp>
        <p:nvSpPr>
          <p:cNvPr id="8" name="页脚占位符 7">
            <a:extLst>
              <a:ext uri="{FF2B5EF4-FFF2-40B4-BE49-F238E27FC236}">
                <a16:creationId xmlns:a16="http://schemas.microsoft.com/office/drawing/2014/main" id="{9089C686-30D3-4203-AAF5-A05883AE757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7B95BF9-DD39-46C5-A164-6619DB66BB29}"/>
              </a:ext>
            </a:extLst>
          </p:cNvPr>
          <p:cNvSpPr>
            <a:spLocks noGrp="1"/>
          </p:cNvSpPr>
          <p:nvPr>
            <p:ph type="sldNum" sz="quarter" idx="12"/>
          </p:nvPr>
        </p:nvSpPr>
        <p:spPr/>
        <p:txBody>
          <a:bodyPr/>
          <a:lstStyle/>
          <a:p>
            <a:fld id="{E8F76625-159E-433D-8646-5F19318B772C}" type="slidenum">
              <a:rPr lang="zh-CN" altLang="en-US" smtClean="0"/>
              <a:t>‹#›</a:t>
            </a:fld>
            <a:endParaRPr lang="zh-CN" altLang="en-US"/>
          </a:p>
        </p:txBody>
      </p:sp>
    </p:spTree>
    <p:extLst>
      <p:ext uri="{BB962C8B-B14F-4D97-AF65-F5344CB8AC3E}">
        <p14:creationId xmlns:p14="http://schemas.microsoft.com/office/powerpoint/2010/main" val="4292157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0E73BF-D14E-4030-A41B-29456921FE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83CF60-E5BD-4926-B7BE-75ED851F8686}"/>
              </a:ext>
            </a:extLst>
          </p:cNvPr>
          <p:cNvSpPr>
            <a:spLocks noGrp="1"/>
          </p:cNvSpPr>
          <p:nvPr>
            <p:ph type="dt" sz="half" idx="10"/>
          </p:nvPr>
        </p:nvSpPr>
        <p:spPr/>
        <p:txBody>
          <a:bodyPr/>
          <a:lstStyle/>
          <a:p>
            <a:fld id="{2FAC4081-D488-4FF8-A8A7-DF08D49ABE5A}" type="datetimeFigureOut">
              <a:rPr lang="zh-CN" altLang="en-US" smtClean="0"/>
              <a:t>2025/7/5</a:t>
            </a:fld>
            <a:endParaRPr lang="zh-CN" altLang="en-US"/>
          </a:p>
        </p:txBody>
      </p:sp>
      <p:sp>
        <p:nvSpPr>
          <p:cNvPr id="4" name="页脚占位符 3">
            <a:extLst>
              <a:ext uri="{FF2B5EF4-FFF2-40B4-BE49-F238E27FC236}">
                <a16:creationId xmlns:a16="http://schemas.microsoft.com/office/drawing/2014/main" id="{4A61ADB1-6588-46D1-A028-A2FE020C401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73EF7B6-C909-4049-B388-3DEEC63FADBA}"/>
              </a:ext>
            </a:extLst>
          </p:cNvPr>
          <p:cNvSpPr>
            <a:spLocks noGrp="1"/>
          </p:cNvSpPr>
          <p:nvPr>
            <p:ph type="sldNum" sz="quarter" idx="12"/>
          </p:nvPr>
        </p:nvSpPr>
        <p:spPr/>
        <p:txBody>
          <a:bodyPr/>
          <a:lstStyle/>
          <a:p>
            <a:fld id="{E8F76625-159E-433D-8646-5F19318B772C}" type="slidenum">
              <a:rPr lang="zh-CN" altLang="en-US" smtClean="0"/>
              <a:t>‹#›</a:t>
            </a:fld>
            <a:endParaRPr lang="zh-CN" altLang="en-US"/>
          </a:p>
        </p:txBody>
      </p:sp>
    </p:spTree>
    <p:extLst>
      <p:ext uri="{BB962C8B-B14F-4D97-AF65-F5344CB8AC3E}">
        <p14:creationId xmlns:p14="http://schemas.microsoft.com/office/powerpoint/2010/main" val="4281360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18F990F-5359-4860-8779-5C9D651EC036}"/>
              </a:ext>
            </a:extLst>
          </p:cNvPr>
          <p:cNvSpPr>
            <a:spLocks noGrp="1"/>
          </p:cNvSpPr>
          <p:nvPr>
            <p:ph type="dt" sz="half" idx="10"/>
          </p:nvPr>
        </p:nvSpPr>
        <p:spPr/>
        <p:txBody>
          <a:bodyPr/>
          <a:lstStyle/>
          <a:p>
            <a:fld id="{2FAC4081-D488-4FF8-A8A7-DF08D49ABE5A}" type="datetimeFigureOut">
              <a:rPr lang="zh-CN" altLang="en-US" smtClean="0"/>
              <a:t>2025/7/5</a:t>
            </a:fld>
            <a:endParaRPr lang="zh-CN" altLang="en-US"/>
          </a:p>
        </p:txBody>
      </p:sp>
      <p:sp>
        <p:nvSpPr>
          <p:cNvPr id="3" name="页脚占位符 2">
            <a:extLst>
              <a:ext uri="{FF2B5EF4-FFF2-40B4-BE49-F238E27FC236}">
                <a16:creationId xmlns:a16="http://schemas.microsoft.com/office/drawing/2014/main" id="{6ECE9234-143A-4449-A487-491601BBD6C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E43B3A0-8CF3-419A-BD45-F7AE21425583}"/>
              </a:ext>
            </a:extLst>
          </p:cNvPr>
          <p:cNvSpPr>
            <a:spLocks noGrp="1"/>
          </p:cNvSpPr>
          <p:nvPr>
            <p:ph type="sldNum" sz="quarter" idx="12"/>
          </p:nvPr>
        </p:nvSpPr>
        <p:spPr/>
        <p:txBody>
          <a:bodyPr/>
          <a:lstStyle/>
          <a:p>
            <a:fld id="{E8F76625-159E-433D-8646-5F19318B772C}" type="slidenum">
              <a:rPr lang="zh-CN" altLang="en-US" smtClean="0"/>
              <a:t>‹#›</a:t>
            </a:fld>
            <a:endParaRPr lang="zh-CN" altLang="en-US"/>
          </a:p>
        </p:txBody>
      </p:sp>
    </p:spTree>
    <p:extLst>
      <p:ext uri="{BB962C8B-B14F-4D97-AF65-F5344CB8AC3E}">
        <p14:creationId xmlns:p14="http://schemas.microsoft.com/office/powerpoint/2010/main" val="3272649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9AB798-8396-4E7F-BF98-FA153175E76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CE4C6B2-5F46-4063-AA4D-89B27109F7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AFDF92B-0F8A-4675-A5F9-493B159DC7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D740290-9327-4601-A709-4C82376143A5}"/>
              </a:ext>
            </a:extLst>
          </p:cNvPr>
          <p:cNvSpPr>
            <a:spLocks noGrp="1"/>
          </p:cNvSpPr>
          <p:nvPr>
            <p:ph type="dt" sz="half" idx="10"/>
          </p:nvPr>
        </p:nvSpPr>
        <p:spPr/>
        <p:txBody>
          <a:bodyPr/>
          <a:lstStyle/>
          <a:p>
            <a:fld id="{2FAC4081-D488-4FF8-A8A7-DF08D49ABE5A}" type="datetimeFigureOut">
              <a:rPr lang="zh-CN" altLang="en-US" smtClean="0"/>
              <a:t>2025/7/5</a:t>
            </a:fld>
            <a:endParaRPr lang="zh-CN" altLang="en-US"/>
          </a:p>
        </p:txBody>
      </p:sp>
      <p:sp>
        <p:nvSpPr>
          <p:cNvPr id="6" name="页脚占位符 5">
            <a:extLst>
              <a:ext uri="{FF2B5EF4-FFF2-40B4-BE49-F238E27FC236}">
                <a16:creationId xmlns:a16="http://schemas.microsoft.com/office/drawing/2014/main" id="{11CF7F4B-50EA-4EF9-B0AD-D722C17F993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A453786-F1F2-4485-A011-AF60A4781E28}"/>
              </a:ext>
            </a:extLst>
          </p:cNvPr>
          <p:cNvSpPr>
            <a:spLocks noGrp="1"/>
          </p:cNvSpPr>
          <p:nvPr>
            <p:ph type="sldNum" sz="quarter" idx="12"/>
          </p:nvPr>
        </p:nvSpPr>
        <p:spPr/>
        <p:txBody>
          <a:bodyPr/>
          <a:lstStyle/>
          <a:p>
            <a:fld id="{E8F76625-159E-433D-8646-5F19318B772C}" type="slidenum">
              <a:rPr lang="zh-CN" altLang="en-US" smtClean="0"/>
              <a:t>‹#›</a:t>
            </a:fld>
            <a:endParaRPr lang="zh-CN" altLang="en-US"/>
          </a:p>
        </p:txBody>
      </p:sp>
    </p:spTree>
    <p:extLst>
      <p:ext uri="{BB962C8B-B14F-4D97-AF65-F5344CB8AC3E}">
        <p14:creationId xmlns:p14="http://schemas.microsoft.com/office/powerpoint/2010/main" val="4288574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819EF7-1C5E-4AF8-9650-FBBF2F6E9D2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A12C6B2-0023-4C78-9F00-2B706C97B6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263F1EC-1B80-498A-9DA2-5E2419C4C7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F40B4B7-0E25-40F8-80CF-D53E503C5968}"/>
              </a:ext>
            </a:extLst>
          </p:cNvPr>
          <p:cNvSpPr>
            <a:spLocks noGrp="1"/>
          </p:cNvSpPr>
          <p:nvPr>
            <p:ph type="dt" sz="half" idx="10"/>
          </p:nvPr>
        </p:nvSpPr>
        <p:spPr/>
        <p:txBody>
          <a:bodyPr/>
          <a:lstStyle/>
          <a:p>
            <a:fld id="{2FAC4081-D488-4FF8-A8A7-DF08D49ABE5A}" type="datetimeFigureOut">
              <a:rPr lang="zh-CN" altLang="en-US" smtClean="0"/>
              <a:t>2025/7/5</a:t>
            </a:fld>
            <a:endParaRPr lang="zh-CN" altLang="en-US"/>
          </a:p>
        </p:txBody>
      </p:sp>
      <p:sp>
        <p:nvSpPr>
          <p:cNvPr id="6" name="页脚占位符 5">
            <a:extLst>
              <a:ext uri="{FF2B5EF4-FFF2-40B4-BE49-F238E27FC236}">
                <a16:creationId xmlns:a16="http://schemas.microsoft.com/office/drawing/2014/main" id="{0792B3D2-BB34-4E25-A920-FC134E5C168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A3B127D-C7C5-4830-8D65-07C0A614077D}"/>
              </a:ext>
            </a:extLst>
          </p:cNvPr>
          <p:cNvSpPr>
            <a:spLocks noGrp="1"/>
          </p:cNvSpPr>
          <p:nvPr>
            <p:ph type="sldNum" sz="quarter" idx="12"/>
          </p:nvPr>
        </p:nvSpPr>
        <p:spPr/>
        <p:txBody>
          <a:bodyPr/>
          <a:lstStyle/>
          <a:p>
            <a:fld id="{E8F76625-159E-433D-8646-5F19318B772C}" type="slidenum">
              <a:rPr lang="zh-CN" altLang="en-US" smtClean="0"/>
              <a:t>‹#›</a:t>
            </a:fld>
            <a:endParaRPr lang="zh-CN" altLang="en-US"/>
          </a:p>
        </p:txBody>
      </p:sp>
    </p:spTree>
    <p:extLst>
      <p:ext uri="{BB962C8B-B14F-4D97-AF65-F5344CB8AC3E}">
        <p14:creationId xmlns:p14="http://schemas.microsoft.com/office/powerpoint/2010/main" val="277597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B03A83B-6DB9-42C0-BC6E-2D017C422F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E308487-8FA0-46F1-83B5-05CB6FFD96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5F5F8E7-C8B2-4C17-A14B-B38414723E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AC4081-D488-4FF8-A8A7-DF08D49ABE5A}" type="datetimeFigureOut">
              <a:rPr lang="zh-CN" altLang="en-US" smtClean="0"/>
              <a:t>2025/7/5</a:t>
            </a:fld>
            <a:endParaRPr lang="zh-CN" altLang="en-US"/>
          </a:p>
        </p:txBody>
      </p:sp>
      <p:sp>
        <p:nvSpPr>
          <p:cNvPr id="5" name="页脚占位符 4">
            <a:extLst>
              <a:ext uri="{FF2B5EF4-FFF2-40B4-BE49-F238E27FC236}">
                <a16:creationId xmlns:a16="http://schemas.microsoft.com/office/drawing/2014/main" id="{D440F94D-B5E1-41C7-A1C1-A4D0A3E271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FA200FF-D26D-47A6-8743-D765DC222D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F76625-159E-433D-8646-5F19318B772C}" type="slidenum">
              <a:rPr lang="zh-CN" altLang="en-US" smtClean="0"/>
              <a:t>‹#›</a:t>
            </a:fld>
            <a:endParaRPr lang="zh-CN" altLang="en-US"/>
          </a:p>
        </p:txBody>
      </p:sp>
    </p:spTree>
    <p:extLst>
      <p:ext uri="{BB962C8B-B14F-4D97-AF65-F5344CB8AC3E}">
        <p14:creationId xmlns:p14="http://schemas.microsoft.com/office/powerpoint/2010/main" val="2739366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90BB6802-82F8-45DF-A54F-399CB908C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79" y="686432"/>
            <a:ext cx="5173260" cy="2581252"/>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AAA83DA8-F134-4BDD-903D-991145710CDC}"/>
              </a:ext>
            </a:extLst>
          </p:cNvPr>
          <p:cNvSpPr/>
          <p:nvPr/>
        </p:nvSpPr>
        <p:spPr>
          <a:xfrm>
            <a:off x="1897736" y="1002940"/>
            <a:ext cx="3543736" cy="2195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3B07FAA-4F80-493E-B483-96B34948263E}"/>
              </a:ext>
            </a:extLst>
          </p:cNvPr>
          <p:cNvSpPr/>
          <p:nvPr/>
        </p:nvSpPr>
        <p:spPr>
          <a:xfrm>
            <a:off x="1916893" y="2241866"/>
            <a:ext cx="3543736" cy="2195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1C1A359-9320-4989-8103-2DFF02099842}"/>
              </a:ext>
            </a:extLst>
          </p:cNvPr>
          <p:cNvSpPr/>
          <p:nvPr/>
        </p:nvSpPr>
        <p:spPr>
          <a:xfrm>
            <a:off x="1897735" y="1232992"/>
            <a:ext cx="3543736" cy="2195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598B6374-981D-47C8-B1ED-C2400CDA21B0}"/>
              </a:ext>
            </a:extLst>
          </p:cNvPr>
          <p:cNvSpPr txBox="1"/>
          <p:nvPr/>
        </p:nvSpPr>
        <p:spPr>
          <a:xfrm>
            <a:off x="104555" y="3605910"/>
            <a:ext cx="7888929" cy="3447098"/>
          </a:xfrm>
          <a:prstGeom prst="rect">
            <a:avLst/>
          </a:prstGeom>
          <a:noFill/>
        </p:spPr>
        <p:txBody>
          <a:bodyPr wrap="square" rtlCol="0">
            <a:spAutoFit/>
          </a:bodyPr>
          <a:lstStyle/>
          <a:p>
            <a:pPr marL="171450" indent="-171450">
              <a:buFont typeface="Arial" panose="020B0604020202020204" pitchFamily="34" charset="0"/>
              <a:buChar char="•"/>
            </a:pP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Data imbalance: </a:t>
            </a:r>
            <a:r>
              <a:rPr lang="en-US" altLang="zh-CN" sz="1200" dirty="0">
                <a:latin typeface="Times New Roman" panose="02020603050405020304" pitchFamily="18" charset="0"/>
                <a:ea typeface="华文楷体" panose="02010600040101010101" pitchFamily="2" charset="-122"/>
                <a:cs typeface="Times New Roman" panose="02020603050405020304" pitchFamily="18" charset="0"/>
              </a:rPr>
              <a:t>whitehead and blackhead(5.1%), nodules and cysts(42.9%) </a:t>
            </a:r>
          </a:p>
          <a:p>
            <a:pPr marL="171450" indent="-171450">
              <a:buFont typeface="Arial" panose="020B0604020202020204" pitchFamily="34" charset="0"/>
              <a:buChar char="•"/>
            </a:pP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Data augmentation</a:t>
            </a:r>
            <a:r>
              <a:rPr lang="en-US" altLang="zh-CN" sz="1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200" dirty="0">
                <a:latin typeface="Times New Roman" panose="02020603050405020304" pitchFamily="18" charset="0"/>
                <a:ea typeface="华文楷体" panose="02010600040101010101" pitchFamily="2" charset="-122"/>
                <a:cs typeface="Times New Roman" panose="02020603050405020304" pitchFamily="18" charset="0"/>
              </a:rPr>
              <a:t>Added data augmentation configurations to the original </a:t>
            </a:r>
            <a:r>
              <a:rPr lang="en-US" altLang="zh-CN" sz="1200" dirty="0" err="1">
                <a:latin typeface="Times New Roman" panose="02020603050405020304" pitchFamily="18" charset="0"/>
                <a:ea typeface="华文楷体" panose="02010600040101010101" pitchFamily="2" charset="-122"/>
                <a:cs typeface="Times New Roman" panose="02020603050405020304" pitchFamily="18" charset="0"/>
              </a:rPr>
              <a:t>data.yaml</a:t>
            </a:r>
            <a:r>
              <a:rPr lang="en-US" altLang="zh-CN" sz="1200" dirty="0">
                <a:latin typeface="Times New Roman" panose="02020603050405020304" pitchFamily="18" charset="0"/>
                <a:ea typeface="华文楷体" panose="02010600040101010101" pitchFamily="2" charset="-122"/>
                <a:cs typeface="Times New Roman" panose="02020603050405020304" pitchFamily="18" charset="0"/>
              </a:rPr>
              <a:t>, including: hue (</a:t>
            </a:r>
            <a:r>
              <a:rPr lang="en-US" altLang="zh-CN" sz="1200" dirty="0" err="1">
                <a:latin typeface="Times New Roman" panose="02020603050405020304" pitchFamily="18" charset="0"/>
                <a:ea typeface="华文楷体" panose="02010600040101010101" pitchFamily="2" charset="-122"/>
                <a:cs typeface="Times New Roman" panose="02020603050405020304" pitchFamily="18" charset="0"/>
              </a:rPr>
              <a:t>hsv_h</a:t>
            </a:r>
            <a:r>
              <a:rPr lang="en-US" altLang="zh-CN" sz="1200" dirty="0">
                <a:latin typeface="Times New Roman" panose="02020603050405020304" pitchFamily="18" charset="0"/>
                <a:ea typeface="华文楷体" panose="02010600040101010101" pitchFamily="2" charset="-122"/>
                <a:cs typeface="Times New Roman" panose="02020603050405020304" pitchFamily="18" charset="0"/>
              </a:rPr>
              <a:t>) shift by 0.015, saturation (</a:t>
            </a:r>
            <a:r>
              <a:rPr lang="en-US" altLang="zh-CN" sz="1200" dirty="0" err="1">
                <a:latin typeface="Times New Roman" panose="02020603050405020304" pitchFamily="18" charset="0"/>
                <a:ea typeface="华文楷体" panose="02010600040101010101" pitchFamily="2" charset="-122"/>
                <a:cs typeface="Times New Roman" panose="02020603050405020304" pitchFamily="18" charset="0"/>
              </a:rPr>
              <a:t>hsv_s</a:t>
            </a:r>
            <a:r>
              <a:rPr lang="en-US" altLang="zh-CN" sz="1200" dirty="0">
                <a:latin typeface="Times New Roman" panose="02020603050405020304" pitchFamily="18" charset="0"/>
                <a:ea typeface="华文楷体" panose="02010600040101010101" pitchFamily="2" charset="-122"/>
                <a:cs typeface="Times New Roman" panose="02020603050405020304" pitchFamily="18" charset="0"/>
              </a:rPr>
              <a:t>) shift by 0.7, value (</a:t>
            </a:r>
            <a:r>
              <a:rPr lang="en-US" altLang="zh-CN" sz="1200" dirty="0" err="1">
                <a:latin typeface="Times New Roman" panose="02020603050405020304" pitchFamily="18" charset="0"/>
                <a:ea typeface="华文楷体" panose="02010600040101010101" pitchFamily="2" charset="-122"/>
                <a:cs typeface="Times New Roman" panose="02020603050405020304" pitchFamily="18" charset="0"/>
              </a:rPr>
              <a:t>hsv_v</a:t>
            </a:r>
            <a:r>
              <a:rPr lang="en-US" altLang="zh-CN" sz="1200" dirty="0">
                <a:latin typeface="Times New Roman" panose="02020603050405020304" pitchFamily="18" charset="0"/>
                <a:ea typeface="华文楷体" panose="02010600040101010101" pitchFamily="2" charset="-122"/>
                <a:cs typeface="Times New Roman" panose="02020603050405020304" pitchFamily="18" charset="0"/>
              </a:rPr>
              <a:t>) shift by 0.4, as well as rotations up to 10 degrees and translations by 10% of the image size, aiming to enhance data diversity.</a:t>
            </a:r>
          </a:p>
          <a:p>
            <a:pPr marL="171450" indent="-171450">
              <a:buFont typeface="Arial" panose="020B0604020202020204" pitchFamily="34" charset="0"/>
              <a:buChar char="•"/>
            </a:pP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Motivation: </a:t>
            </a:r>
          </a:p>
          <a:p>
            <a:pPr marL="628650" lvl="1" indent="-171450">
              <a:buFont typeface="Arial" panose="020B0604020202020204" pitchFamily="34" charset="0"/>
              <a:buChar char="•"/>
            </a:pPr>
            <a:r>
              <a:rPr lang="en-US" altLang="zh-CN" sz="1200" dirty="0">
                <a:latin typeface="Times New Roman" panose="02020603050405020304" pitchFamily="18" charset="0"/>
                <a:ea typeface="华文楷体" panose="02010600040101010101" pitchFamily="2" charset="-122"/>
                <a:cs typeface="Times New Roman" panose="02020603050405020304" pitchFamily="18" charset="0"/>
              </a:rPr>
              <a:t>Address insufficient data: Synthesize new samples to expand the diversity of training data and alleviate the overfitting problem in small datasets. </a:t>
            </a:r>
          </a:p>
          <a:p>
            <a:pPr marL="628650" lvl="1" indent="-171450">
              <a:buFont typeface="Arial" panose="020B0604020202020204" pitchFamily="34" charset="0"/>
              <a:buChar char="•"/>
            </a:pPr>
            <a:r>
              <a:rPr lang="en-US" altLang="zh-CN" sz="1200" dirty="0">
                <a:latin typeface="Times New Roman" panose="02020603050405020304" pitchFamily="18" charset="0"/>
                <a:ea typeface="华文楷体" panose="02010600040101010101" pitchFamily="2" charset="-122"/>
                <a:cs typeface="Times New Roman" panose="02020603050405020304" pitchFamily="18" charset="0"/>
              </a:rPr>
              <a:t>Enhance generalization ability: Enable the model to learn more robust features (such as color - invariant features, multi - angle features), so that it can perform better on unseen images during testing. </a:t>
            </a:r>
          </a:p>
          <a:p>
            <a:pPr marL="628650" lvl="1" indent="-171450">
              <a:buFont typeface="Arial" panose="020B0604020202020204" pitchFamily="34" charset="0"/>
              <a:buChar char="•"/>
            </a:pPr>
            <a:r>
              <a:rPr lang="en-US" altLang="zh-CN" sz="1200" dirty="0">
                <a:latin typeface="Times New Roman" panose="02020603050405020304" pitchFamily="18" charset="0"/>
                <a:ea typeface="华文楷体" panose="02010600040101010101" pitchFamily="2" charset="-122"/>
                <a:cs typeface="Times New Roman" panose="02020603050405020304" pitchFamily="18" charset="0"/>
              </a:rPr>
              <a:t>Cope with real - world scenario challenges:</a:t>
            </a:r>
          </a:p>
          <a:p>
            <a:pPr marL="1257300" lvl="2" indent="-342900">
              <a:buFont typeface="+mj-lt"/>
              <a:buAutoNum type="alphaLcPeriod"/>
            </a:pPr>
            <a:r>
              <a:rPr lang="en-US" altLang="zh-CN" sz="1200" dirty="0">
                <a:latin typeface="Times New Roman" panose="02020603050405020304" pitchFamily="18" charset="0"/>
                <a:ea typeface="华文楷体" panose="02010600040101010101" pitchFamily="2" charset="-122"/>
                <a:cs typeface="Times New Roman" panose="02020603050405020304" pitchFamily="18" charset="0"/>
              </a:rPr>
              <a:t>Lighting changes (HSV augmentation)</a:t>
            </a:r>
          </a:p>
          <a:p>
            <a:pPr marL="1257300" lvl="2" indent="-342900">
              <a:buFont typeface="+mj-lt"/>
              <a:buAutoNum type="alphaLcPeriod"/>
            </a:pPr>
            <a:r>
              <a:rPr lang="en-US" altLang="zh-CN" sz="1200" dirty="0">
                <a:latin typeface="Times New Roman" panose="02020603050405020304" pitchFamily="18" charset="0"/>
                <a:ea typeface="华文楷体" panose="02010600040101010101" pitchFamily="2" charset="-122"/>
                <a:cs typeface="Times New Roman" panose="02020603050405020304" pitchFamily="18" charset="0"/>
              </a:rPr>
              <a:t>Angle diversity (rotation, translation)</a:t>
            </a:r>
          </a:p>
          <a:p>
            <a:pPr marL="1257300" lvl="2" indent="-342900">
              <a:buFont typeface="+mj-lt"/>
              <a:buAutoNum type="alphaLcPeriod"/>
            </a:pPr>
            <a:r>
              <a:rPr lang="en-US" altLang="zh-CN" sz="1200" dirty="0">
                <a:latin typeface="Times New Roman" panose="02020603050405020304" pitchFamily="18" charset="0"/>
                <a:ea typeface="华文楷体" panose="02010600040101010101" pitchFamily="2" charset="-122"/>
                <a:cs typeface="Times New Roman" panose="02020603050405020304" pitchFamily="18" charset="0"/>
              </a:rPr>
              <a:t>Small target detection (Mosaic)</a:t>
            </a:r>
          </a:p>
          <a:p>
            <a:pPr marL="171450" indent="-171450">
              <a:buFont typeface="Arial" panose="020B0604020202020204" pitchFamily="34" charset="0"/>
              <a:buChar char="•"/>
            </a:pP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Anchors choosing: </a:t>
            </a:r>
            <a:r>
              <a:rPr lang="en-US" altLang="zh-CN" sz="1200" dirty="0">
                <a:latin typeface="Times New Roman" panose="02020603050405020304" pitchFamily="18" charset="0"/>
                <a:ea typeface="华文楷体" panose="02010600040101010101" pitchFamily="2" charset="-122"/>
                <a:cs typeface="Times New Roman" panose="02020603050405020304" pitchFamily="18" charset="0"/>
              </a:rPr>
              <a:t>Acne detection targets are small, reduce the size of the anchors to better detect small objects.</a:t>
            </a:r>
          </a:p>
          <a:p>
            <a:pPr marL="171450" indent="-171450">
              <a:buFont typeface="Arial" panose="020B0604020202020204" pitchFamily="34" charset="0"/>
              <a:buChar char="•"/>
            </a:pP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Model selection(yolov5s/yolov5m):</a:t>
            </a:r>
          </a:p>
          <a:p>
            <a:pPr lvl="1"/>
            <a:r>
              <a:rPr lang="en-US" altLang="zh-CN" sz="1200" dirty="0">
                <a:latin typeface="Times New Roman" panose="02020603050405020304" pitchFamily="18" charset="0"/>
                <a:ea typeface="华文楷体" panose="02010600040101010101" pitchFamily="2" charset="-122"/>
                <a:cs typeface="Times New Roman" panose="02020603050405020304" pitchFamily="18" charset="0"/>
              </a:rPr>
              <a:t>YOLOv5s (small): lightweight and fast, suitable for limited hardware environments or real-time applications.</a:t>
            </a:r>
          </a:p>
          <a:p>
            <a:pPr lvl="1"/>
            <a:r>
              <a:rPr lang="en-US" altLang="zh-CN" sz="1200" dirty="0">
                <a:latin typeface="Times New Roman" panose="02020603050405020304" pitchFamily="18" charset="0"/>
                <a:ea typeface="华文楷体" panose="02010600040101010101" pitchFamily="2" charset="-122"/>
                <a:cs typeface="Times New Roman" panose="02020603050405020304" pitchFamily="18" charset="0"/>
              </a:rPr>
              <a:t>YOLOv5m (medium): a balanced model with better accuracy at the cost of slightly more computation.</a:t>
            </a:r>
          </a:p>
          <a:p>
            <a:endParaRPr lang="zh-CN" altLang="en-US" sz="14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18" name="图片 17">
            <a:extLst>
              <a:ext uri="{FF2B5EF4-FFF2-40B4-BE49-F238E27FC236}">
                <a16:creationId xmlns:a16="http://schemas.microsoft.com/office/drawing/2014/main" id="{D982A4D0-D4F7-49B9-BB52-79ADDD754CFF}"/>
              </a:ext>
            </a:extLst>
          </p:cNvPr>
          <p:cNvPicPr>
            <a:picLocks noChangeAspect="1"/>
          </p:cNvPicPr>
          <p:nvPr/>
        </p:nvPicPr>
        <p:blipFill>
          <a:blip r:embed="rId3"/>
          <a:stretch>
            <a:fillRect/>
          </a:stretch>
        </p:blipFill>
        <p:spPr>
          <a:xfrm>
            <a:off x="7993486" y="3605910"/>
            <a:ext cx="3045515" cy="1541929"/>
          </a:xfrm>
          <a:prstGeom prst="rect">
            <a:avLst/>
          </a:prstGeom>
        </p:spPr>
      </p:pic>
      <p:pic>
        <p:nvPicPr>
          <p:cNvPr id="20" name="图片 19">
            <a:extLst>
              <a:ext uri="{FF2B5EF4-FFF2-40B4-BE49-F238E27FC236}">
                <a16:creationId xmlns:a16="http://schemas.microsoft.com/office/drawing/2014/main" id="{848300EE-AF0B-4085-969D-7E339C85B6CD}"/>
              </a:ext>
            </a:extLst>
          </p:cNvPr>
          <p:cNvPicPr>
            <a:picLocks noChangeAspect="1"/>
          </p:cNvPicPr>
          <p:nvPr/>
        </p:nvPicPr>
        <p:blipFill>
          <a:blip r:embed="rId4"/>
          <a:stretch>
            <a:fillRect/>
          </a:stretch>
        </p:blipFill>
        <p:spPr>
          <a:xfrm>
            <a:off x="7993485" y="5276210"/>
            <a:ext cx="3137975" cy="1581790"/>
          </a:xfrm>
          <a:prstGeom prst="rect">
            <a:avLst/>
          </a:prstGeom>
        </p:spPr>
      </p:pic>
      <p:pic>
        <p:nvPicPr>
          <p:cNvPr id="24" name="图片 23">
            <a:extLst>
              <a:ext uri="{FF2B5EF4-FFF2-40B4-BE49-F238E27FC236}">
                <a16:creationId xmlns:a16="http://schemas.microsoft.com/office/drawing/2014/main" id="{11B6E474-B412-47F5-807F-FD05F849D0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3978" y="768348"/>
            <a:ext cx="4599584" cy="2609410"/>
          </a:xfrm>
          <a:prstGeom prst="rect">
            <a:avLst/>
          </a:prstGeom>
        </p:spPr>
      </p:pic>
      <p:sp>
        <p:nvSpPr>
          <p:cNvPr id="25" name="文本框 24">
            <a:extLst>
              <a:ext uri="{FF2B5EF4-FFF2-40B4-BE49-F238E27FC236}">
                <a16:creationId xmlns:a16="http://schemas.microsoft.com/office/drawing/2014/main" id="{93FA1A6F-B1F4-42DF-82AF-B7B3ACE9BDCB}"/>
              </a:ext>
            </a:extLst>
          </p:cNvPr>
          <p:cNvSpPr txBox="1"/>
          <p:nvPr/>
        </p:nvSpPr>
        <p:spPr>
          <a:xfrm>
            <a:off x="2271225" y="3239260"/>
            <a:ext cx="3872753"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Result Conclusion</a:t>
            </a:r>
            <a:endParaRPr lang="zh-CN" altLang="en-US" sz="1200"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3DE0F65D-A636-4058-BAB8-CDACB8E0B79C}"/>
              </a:ext>
            </a:extLst>
          </p:cNvPr>
          <p:cNvSpPr txBox="1"/>
          <p:nvPr/>
        </p:nvSpPr>
        <p:spPr>
          <a:xfrm>
            <a:off x="7926007" y="3239259"/>
            <a:ext cx="3872753"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Dataset Statistics</a:t>
            </a:r>
            <a:endParaRPr lang="zh-CN" altLang="en-US" sz="1200"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63AD229A-8EF8-496A-93B7-D7833BD31988}"/>
              </a:ext>
            </a:extLst>
          </p:cNvPr>
          <p:cNvSpPr txBox="1"/>
          <p:nvPr/>
        </p:nvSpPr>
        <p:spPr>
          <a:xfrm>
            <a:off x="11101918" y="5009339"/>
            <a:ext cx="3872753"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Training log </a:t>
            </a:r>
          </a:p>
        </p:txBody>
      </p:sp>
      <p:sp>
        <p:nvSpPr>
          <p:cNvPr id="29" name="文本框 28">
            <a:extLst>
              <a:ext uri="{FF2B5EF4-FFF2-40B4-BE49-F238E27FC236}">
                <a16:creationId xmlns:a16="http://schemas.microsoft.com/office/drawing/2014/main" id="{AC689FD6-7175-4791-BE68-12AE9EE4E058}"/>
              </a:ext>
            </a:extLst>
          </p:cNvPr>
          <p:cNvSpPr txBox="1"/>
          <p:nvPr/>
        </p:nvSpPr>
        <p:spPr>
          <a:xfrm>
            <a:off x="11131461" y="4200543"/>
            <a:ext cx="3872753"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a) Yolov5s</a:t>
            </a:r>
          </a:p>
        </p:txBody>
      </p:sp>
      <p:sp>
        <p:nvSpPr>
          <p:cNvPr id="30" name="文本框 29">
            <a:extLst>
              <a:ext uri="{FF2B5EF4-FFF2-40B4-BE49-F238E27FC236}">
                <a16:creationId xmlns:a16="http://schemas.microsoft.com/office/drawing/2014/main" id="{55347364-AE6C-419E-81DC-5EA608BC7FDA}"/>
              </a:ext>
            </a:extLst>
          </p:cNvPr>
          <p:cNvSpPr txBox="1"/>
          <p:nvPr/>
        </p:nvSpPr>
        <p:spPr>
          <a:xfrm>
            <a:off x="11190184" y="5933669"/>
            <a:ext cx="3872753"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b) Yolov5m</a:t>
            </a:r>
          </a:p>
        </p:txBody>
      </p:sp>
      <p:sp>
        <p:nvSpPr>
          <p:cNvPr id="32" name="标题 1">
            <a:extLst>
              <a:ext uri="{FF2B5EF4-FFF2-40B4-BE49-F238E27FC236}">
                <a16:creationId xmlns:a16="http://schemas.microsoft.com/office/drawing/2014/main" id="{875EA245-65DC-4EC7-9890-88CED89FF3D6}"/>
              </a:ext>
            </a:extLst>
          </p:cNvPr>
          <p:cNvSpPr txBox="1">
            <a:spLocks/>
          </p:cNvSpPr>
          <p:nvPr/>
        </p:nvSpPr>
        <p:spPr>
          <a:xfrm>
            <a:off x="3504349" y="46373"/>
            <a:ext cx="9084181" cy="666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69CD6"/>
                </a:solidFill>
                <a:effectLst/>
                <a:latin typeface="Consolas" panose="020B0609020204030204" pitchFamily="49" charset="0"/>
              </a:rPr>
              <a:t>Yolov5 - Training</a:t>
            </a:r>
            <a:endParaRPr lang="en-US" altLang="zh-CN" sz="36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1895713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5211BB06-2F99-4F6F-B6C0-51184D287891}"/>
              </a:ext>
            </a:extLst>
          </p:cNvPr>
          <p:cNvPicPr>
            <a:picLocks noChangeAspect="1"/>
          </p:cNvPicPr>
          <p:nvPr/>
        </p:nvPicPr>
        <p:blipFill>
          <a:blip r:embed="rId2"/>
          <a:stretch>
            <a:fillRect/>
          </a:stretch>
        </p:blipFill>
        <p:spPr>
          <a:xfrm>
            <a:off x="5827195" y="353155"/>
            <a:ext cx="2729272" cy="2729272"/>
          </a:xfrm>
          <a:prstGeom prst="rect">
            <a:avLst/>
          </a:prstGeom>
        </p:spPr>
      </p:pic>
      <p:pic>
        <p:nvPicPr>
          <p:cNvPr id="4" name="图片 3">
            <a:extLst>
              <a:ext uri="{FF2B5EF4-FFF2-40B4-BE49-F238E27FC236}">
                <a16:creationId xmlns:a16="http://schemas.microsoft.com/office/drawing/2014/main" id="{991921A0-1B0A-4BCD-B66E-5DA52B83C793}"/>
              </a:ext>
            </a:extLst>
          </p:cNvPr>
          <p:cNvPicPr>
            <a:picLocks noChangeAspect="1"/>
          </p:cNvPicPr>
          <p:nvPr/>
        </p:nvPicPr>
        <p:blipFill>
          <a:blip r:embed="rId3"/>
          <a:stretch>
            <a:fillRect/>
          </a:stretch>
        </p:blipFill>
        <p:spPr>
          <a:xfrm>
            <a:off x="8852727" y="353155"/>
            <a:ext cx="2729272" cy="2729272"/>
          </a:xfrm>
          <a:prstGeom prst="rect">
            <a:avLst/>
          </a:prstGeom>
        </p:spPr>
      </p:pic>
      <p:sp>
        <p:nvSpPr>
          <p:cNvPr id="15" name="文本框 14">
            <a:extLst>
              <a:ext uri="{FF2B5EF4-FFF2-40B4-BE49-F238E27FC236}">
                <a16:creationId xmlns:a16="http://schemas.microsoft.com/office/drawing/2014/main" id="{22AD10CD-B290-4158-8B20-D214AC8280D1}"/>
              </a:ext>
            </a:extLst>
          </p:cNvPr>
          <p:cNvSpPr txBox="1"/>
          <p:nvPr/>
        </p:nvSpPr>
        <p:spPr>
          <a:xfrm>
            <a:off x="75224" y="3659866"/>
            <a:ext cx="7763310" cy="2862322"/>
          </a:xfrm>
          <a:prstGeom prst="rect">
            <a:avLst/>
          </a:prstGeom>
          <a:noFill/>
        </p:spPr>
        <p:txBody>
          <a:bodyPr wrap="square" rtlCol="0">
            <a:spAutoFit/>
          </a:bodyPr>
          <a:lstStyle/>
          <a:p>
            <a:pPr marL="171450" indent="-171450">
              <a:buFont typeface="Arial" panose="020B0604020202020204" pitchFamily="34" charset="0"/>
              <a:buChar char="•"/>
            </a:pP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Result:  </a:t>
            </a:r>
          </a:p>
          <a:p>
            <a:pPr marL="628650" lvl="1"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Results are close to the official version, with the official(</a:t>
            </a:r>
            <a:r>
              <a:rPr lang="en-US" altLang="zh-CN" sz="1200" dirty="0" err="1">
                <a:latin typeface="Times New Roman" panose="02020603050405020304" pitchFamily="18" charset="0"/>
                <a:cs typeface="Times New Roman" panose="02020603050405020304" pitchFamily="18" charset="0"/>
              </a:rPr>
              <a:t>robotflow</a:t>
            </a:r>
            <a:r>
              <a:rPr lang="en-US" altLang="zh-CN" sz="1200" dirty="0">
                <a:latin typeface="Times New Roman" panose="02020603050405020304" pitchFamily="18" charset="0"/>
                <a:cs typeface="Times New Roman" panose="02020603050405020304" pitchFamily="18" charset="0"/>
              </a:rPr>
              <a:t>) achieving a mAP@0.5 of 20.3%, while our best result is 21.2%. This indicates that our results are within the normal range.</a:t>
            </a:r>
          </a:p>
          <a:p>
            <a:pPr marL="628650" lvl="1"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Many acne instances are correctly boxed but misclassified. (As the prediction shows) </a:t>
            </a:r>
          </a:p>
          <a:p>
            <a:pPr marL="628650" lvl="1" indent="-17145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The training set loss continues to decrease, while the validation set loss starts to increase.</a:t>
            </a: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 &gt; overfitting</a:t>
            </a:r>
          </a:p>
          <a:p>
            <a:pPr marL="171450" indent="-171450">
              <a:buFont typeface="Arial" panose="020B0604020202020204" pitchFamily="34" charset="0"/>
              <a:buChar char="•"/>
            </a:pP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Analysis: </a:t>
            </a:r>
          </a:p>
          <a:p>
            <a:pPr marL="685800" lvl="1" indent="-228600">
              <a:buFont typeface="+mj-lt"/>
              <a:buAutoNum type="arabicPeriod"/>
            </a:pPr>
            <a:r>
              <a:rPr lang="en-US" altLang="zh-CN" sz="1200" dirty="0">
                <a:latin typeface="Times New Roman" panose="02020603050405020304" pitchFamily="18" charset="0"/>
                <a:cs typeface="Times New Roman" panose="02020603050405020304" pitchFamily="18" charset="0"/>
              </a:rPr>
              <a:t> Compared to the official version, our model has a higher recall, likely due to data augmentation improving its detection ability. However, precision is lower, with many correct bounding boxes but incorrect labels. Both our version and the official version show relatively low </a:t>
            </a:r>
            <a:r>
              <a:rPr lang="en-US" altLang="zh-CN" sz="1200" dirty="0" err="1">
                <a:latin typeface="Times New Roman" panose="02020603050405020304" pitchFamily="18" charset="0"/>
                <a:cs typeface="Times New Roman" panose="02020603050405020304" pitchFamily="18" charset="0"/>
              </a:rPr>
              <a:t>mAP</a:t>
            </a:r>
            <a:r>
              <a:rPr lang="en-US" altLang="zh-CN" sz="1200" dirty="0">
                <a:latin typeface="Times New Roman" panose="02020603050405020304" pitchFamily="18" charset="0"/>
                <a:cs typeface="Times New Roman" panose="02020603050405020304" pitchFamily="18" charset="0"/>
              </a:rPr>
              <a:t>, indicating that the overall detection capability of the model is suboptimal.</a:t>
            </a:r>
          </a:p>
          <a:p>
            <a:pPr marL="685800" lvl="1" indent="-228600">
              <a:buFont typeface="+mj-lt"/>
              <a:buAutoNum type="arabicPeriod"/>
            </a:pPr>
            <a:r>
              <a:rPr lang="en-US" altLang="zh-CN" sz="1200" dirty="0">
                <a:latin typeface="Times New Roman" panose="02020603050405020304" pitchFamily="18" charset="0"/>
                <a:cs typeface="Times New Roman" panose="02020603050405020304" pitchFamily="18" charset="0"/>
              </a:rPr>
              <a:t>Possible reason: Class Imbalance, </a:t>
            </a:r>
            <a:r>
              <a:rPr lang="en-US" altLang="zh-CN" sz="1200" strike="sngStrike" dirty="0">
                <a:latin typeface="Times New Roman" panose="02020603050405020304" pitchFamily="18" charset="0"/>
                <a:cs typeface="Times New Roman" panose="02020603050405020304" pitchFamily="18" charset="0"/>
              </a:rPr>
              <a:t>Learning Rate Too High</a:t>
            </a:r>
            <a:r>
              <a:rPr lang="en-US" altLang="zh-CN" sz="1200" dirty="0">
                <a:latin typeface="Times New Roman" panose="02020603050405020304" pitchFamily="18" charset="0"/>
                <a:cs typeface="Times New Roman" panose="02020603050405020304" pitchFamily="18" charset="0"/>
              </a:rPr>
              <a:t>, </a:t>
            </a:r>
            <a:r>
              <a:rPr lang="en-US" altLang="zh-CN" sz="1200" strike="sngStrike" dirty="0">
                <a:latin typeface="Times New Roman" panose="02020603050405020304" pitchFamily="18" charset="0"/>
                <a:cs typeface="Times New Roman" panose="02020603050405020304" pitchFamily="18" charset="0"/>
              </a:rPr>
              <a:t>data distribution bias between train/valid dataset,</a:t>
            </a:r>
            <a:r>
              <a:rPr lang="en-US" altLang="zh-CN" sz="1200" dirty="0">
                <a:latin typeface="Times New Roman" panose="02020603050405020304" pitchFamily="18" charset="0"/>
                <a:cs typeface="Times New Roman" panose="02020603050405020304" pitchFamily="18" charset="0"/>
              </a:rPr>
              <a:t> </a:t>
            </a:r>
            <a:r>
              <a:rPr lang="en-US" altLang="zh-CN" sz="1200" strike="sngStrike" dirty="0">
                <a:latin typeface="Times New Roman" panose="02020603050405020304" pitchFamily="18" charset="0"/>
                <a:cs typeface="Times New Roman" panose="02020603050405020304" pitchFamily="18" charset="0"/>
              </a:rPr>
              <a:t>Batch Size Issues</a:t>
            </a:r>
          </a:p>
          <a:p>
            <a:pPr marL="685800" lvl="1" indent="-228600">
              <a:buFont typeface="+mj-lt"/>
              <a:buAutoNum type="arabicPeriod"/>
            </a:pPr>
            <a:r>
              <a:rPr lang="en-US" altLang="zh-CN" sz="1200" dirty="0">
                <a:latin typeface="Times New Roman" panose="02020603050405020304" pitchFamily="18" charset="0"/>
                <a:cs typeface="Times New Roman" panose="02020603050405020304" pitchFamily="18" charset="0"/>
              </a:rPr>
              <a:t>Compared to </a:t>
            </a:r>
            <a:r>
              <a:rPr lang="en-US" altLang="zh-CN" sz="1200" dirty="0" err="1">
                <a:latin typeface="Times New Roman" panose="02020603050405020304" pitchFamily="18" charset="0"/>
                <a:cs typeface="Times New Roman" panose="02020603050405020304" pitchFamily="18" charset="0"/>
              </a:rPr>
              <a:t>Pinasty's</a:t>
            </a:r>
            <a:r>
              <a:rPr lang="en-US" altLang="zh-CN" sz="1200" dirty="0">
                <a:latin typeface="Times New Roman" panose="02020603050405020304" pitchFamily="18" charset="0"/>
                <a:cs typeface="Times New Roman" panose="02020603050405020304" pitchFamily="18" charset="0"/>
              </a:rPr>
              <a:t> results, where the </a:t>
            </a:r>
            <a:r>
              <a:rPr lang="en-US" altLang="zh-CN" sz="1200" dirty="0" err="1">
                <a:latin typeface="Times New Roman" panose="02020603050405020304" pitchFamily="18" charset="0"/>
                <a:cs typeface="Times New Roman" panose="02020603050405020304" pitchFamily="18" charset="0"/>
              </a:rPr>
              <a:t>mAP</a:t>
            </a:r>
            <a:r>
              <a:rPr lang="en-US" altLang="zh-CN" sz="1200" dirty="0">
                <a:latin typeface="Times New Roman" panose="02020603050405020304" pitchFamily="18" charset="0"/>
                <a:cs typeface="Times New Roman" panose="02020603050405020304" pitchFamily="18" charset="0"/>
              </a:rPr>
              <a:t> reached 87.6%, our model's performance is significantly lower, despite using the same acne dataset. </a:t>
            </a:r>
            <a:r>
              <a:rPr lang="en-US" altLang="zh-CN" sz="1200" dirty="0" err="1">
                <a:latin typeface="Times New Roman" panose="02020603050405020304" pitchFamily="18" charset="0"/>
                <a:cs typeface="Times New Roman" panose="02020603050405020304" pitchFamily="18" charset="0"/>
              </a:rPr>
              <a:t>Pinasty's</a:t>
            </a:r>
            <a:r>
              <a:rPr lang="en-US" altLang="zh-CN" sz="1200" dirty="0">
                <a:latin typeface="Times New Roman" panose="02020603050405020304" pitchFamily="18" charset="0"/>
                <a:cs typeface="Times New Roman" panose="02020603050405020304" pitchFamily="18" charset="0"/>
              </a:rPr>
              <a:t> dataset has a more balanced distribution, which highlights that our data imbalance is a key factor contributing to the poor performance.</a:t>
            </a:r>
            <a:endParaRPr lang="zh-CN" altLang="en-US" sz="1200" dirty="0">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8EE7684A-6B31-4FB7-B805-FE6E0ED048C5}"/>
              </a:ext>
            </a:extLst>
          </p:cNvPr>
          <p:cNvPicPr>
            <a:picLocks noChangeAspect="1"/>
          </p:cNvPicPr>
          <p:nvPr/>
        </p:nvPicPr>
        <p:blipFill>
          <a:blip r:embed="rId4"/>
          <a:stretch>
            <a:fillRect/>
          </a:stretch>
        </p:blipFill>
        <p:spPr>
          <a:xfrm>
            <a:off x="7930995" y="3567430"/>
            <a:ext cx="3045515" cy="1541929"/>
          </a:xfrm>
          <a:prstGeom prst="rect">
            <a:avLst/>
          </a:prstGeom>
        </p:spPr>
      </p:pic>
      <p:pic>
        <p:nvPicPr>
          <p:cNvPr id="19" name="图片 18">
            <a:extLst>
              <a:ext uri="{FF2B5EF4-FFF2-40B4-BE49-F238E27FC236}">
                <a16:creationId xmlns:a16="http://schemas.microsoft.com/office/drawing/2014/main" id="{59AC4325-0E94-4333-A049-7F6D5CE9C3C1}"/>
              </a:ext>
            </a:extLst>
          </p:cNvPr>
          <p:cNvPicPr>
            <a:picLocks noChangeAspect="1"/>
          </p:cNvPicPr>
          <p:nvPr/>
        </p:nvPicPr>
        <p:blipFill>
          <a:blip r:embed="rId5"/>
          <a:stretch>
            <a:fillRect/>
          </a:stretch>
        </p:blipFill>
        <p:spPr>
          <a:xfrm>
            <a:off x="7930994" y="5237730"/>
            <a:ext cx="3137975" cy="1581790"/>
          </a:xfrm>
          <a:prstGeom prst="rect">
            <a:avLst/>
          </a:prstGeom>
        </p:spPr>
      </p:pic>
      <p:sp>
        <p:nvSpPr>
          <p:cNvPr id="21" name="文本框 20">
            <a:extLst>
              <a:ext uri="{FF2B5EF4-FFF2-40B4-BE49-F238E27FC236}">
                <a16:creationId xmlns:a16="http://schemas.microsoft.com/office/drawing/2014/main" id="{C311ADC9-8D76-47F9-A387-5E06A8A381FF}"/>
              </a:ext>
            </a:extLst>
          </p:cNvPr>
          <p:cNvSpPr txBox="1"/>
          <p:nvPr/>
        </p:nvSpPr>
        <p:spPr>
          <a:xfrm>
            <a:off x="11039427" y="4970859"/>
            <a:ext cx="989083"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Training log </a:t>
            </a:r>
          </a:p>
        </p:txBody>
      </p:sp>
      <p:sp>
        <p:nvSpPr>
          <p:cNvPr id="23" name="文本框 22">
            <a:extLst>
              <a:ext uri="{FF2B5EF4-FFF2-40B4-BE49-F238E27FC236}">
                <a16:creationId xmlns:a16="http://schemas.microsoft.com/office/drawing/2014/main" id="{472ECEE1-43BF-4C85-9249-59D3B55C65C2}"/>
              </a:ext>
            </a:extLst>
          </p:cNvPr>
          <p:cNvSpPr txBox="1"/>
          <p:nvPr/>
        </p:nvSpPr>
        <p:spPr>
          <a:xfrm>
            <a:off x="11068970" y="4162063"/>
            <a:ext cx="989083"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a) Yolov5s</a:t>
            </a:r>
          </a:p>
        </p:txBody>
      </p:sp>
      <p:sp>
        <p:nvSpPr>
          <p:cNvPr id="24" name="文本框 23">
            <a:extLst>
              <a:ext uri="{FF2B5EF4-FFF2-40B4-BE49-F238E27FC236}">
                <a16:creationId xmlns:a16="http://schemas.microsoft.com/office/drawing/2014/main" id="{9A5FFF82-D436-4B0E-B864-F133C0D947FE}"/>
              </a:ext>
            </a:extLst>
          </p:cNvPr>
          <p:cNvSpPr txBox="1"/>
          <p:nvPr/>
        </p:nvSpPr>
        <p:spPr>
          <a:xfrm>
            <a:off x="11127693" y="5895189"/>
            <a:ext cx="989083"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b) Yolov5m</a:t>
            </a:r>
          </a:p>
        </p:txBody>
      </p:sp>
      <p:sp>
        <p:nvSpPr>
          <p:cNvPr id="25" name="文本框 24">
            <a:extLst>
              <a:ext uri="{FF2B5EF4-FFF2-40B4-BE49-F238E27FC236}">
                <a16:creationId xmlns:a16="http://schemas.microsoft.com/office/drawing/2014/main" id="{BF238002-2051-4526-9642-9577678292B5}"/>
              </a:ext>
            </a:extLst>
          </p:cNvPr>
          <p:cNvSpPr txBox="1"/>
          <p:nvPr/>
        </p:nvSpPr>
        <p:spPr>
          <a:xfrm>
            <a:off x="4206252" y="1488476"/>
            <a:ext cx="3872753"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Result Conclusion</a:t>
            </a:r>
            <a:endParaRPr lang="zh-CN" altLang="en-US" sz="1200"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34DCEC87-EA90-401B-BE3F-0A3E51A05C92}"/>
              </a:ext>
            </a:extLst>
          </p:cNvPr>
          <p:cNvSpPr txBox="1"/>
          <p:nvPr/>
        </p:nvSpPr>
        <p:spPr>
          <a:xfrm>
            <a:off x="6620090" y="3127518"/>
            <a:ext cx="3872753"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Ground Truth</a:t>
            </a:r>
            <a:endParaRPr lang="zh-CN" altLang="en-US" sz="1200"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99A97F82-5AA3-488D-997A-F1D6E06B9E8D}"/>
              </a:ext>
            </a:extLst>
          </p:cNvPr>
          <p:cNvSpPr txBox="1"/>
          <p:nvPr/>
        </p:nvSpPr>
        <p:spPr>
          <a:xfrm>
            <a:off x="9719987" y="3105265"/>
            <a:ext cx="154571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Prediction</a:t>
            </a:r>
            <a:endParaRPr lang="zh-CN" altLang="en-US" sz="12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A188C26B-0EEA-40E3-8DDD-500DA587CD43}"/>
              </a:ext>
            </a:extLst>
          </p:cNvPr>
          <p:cNvPicPr>
            <a:picLocks noChangeAspect="1"/>
          </p:cNvPicPr>
          <p:nvPr/>
        </p:nvPicPr>
        <p:blipFill>
          <a:blip r:embed="rId6"/>
          <a:stretch>
            <a:fillRect/>
          </a:stretch>
        </p:blipFill>
        <p:spPr>
          <a:xfrm>
            <a:off x="467919" y="2616027"/>
            <a:ext cx="3809328" cy="979541"/>
          </a:xfrm>
          <a:prstGeom prst="rect">
            <a:avLst/>
          </a:prstGeom>
        </p:spPr>
      </p:pic>
      <p:pic>
        <p:nvPicPr>
          <p:cNvPr id="8" name="图片 7">
            <a:extLst>
              <a:ext uri="{FF2B5EF4-FFF2-40B4-BE49-F238E27FC236}">
                <a16:creationId xmlns:a16="http://schemas.microsoft.com/office/drawing/2014/main" id="{CA52A0E2-AA3B-45E9-AF00-60D9DDD675DB}"/>
              </a:ext>
            </a:extLst>
          </p:cNvPr>
          <p:cNvPicPr>
            <a:picLocks noChangeAspect="1"/>
          </p:cNvPicPr>
          <p:nvPr/>
        </p:nvPicPr>
        <p:blipFill>
          <a:blip r:embed="rId7"/>
          <a:stretch>
            <a:fillRect/>
          </a:stretch>
        </p:blipFill>
        <p:spPr>
          <a:xfrm>
            <a:off x="440422" y="702221"/>
            <a:ext cx="3765830" cy="1849508"/>
          </a:xfrm>
          <a:prstGeom prst="rect">
            <a:avLst/>
          </a:prstGeom>
        </p:spPr>
      </p:pic>
      <p:sp>
        <p:nvSpPr>
          <p:cNvPr id="28" name="标题 1">
            <a:extLst>
              <a:ext uri="{FF2B5EF4-FFF2-40B4-BE49-F238E27FC236}">
                <a16:creationId xmlns:a16="http://schemas.microsoft.com/office/drawing/2014/main" id="{1A63FA3F-E56D-46F8-AC10-20373E538C6E}"/>
              </a:ext>
            </a:extLst>
          </p:cNvPr>
          <p:cNvSpPr txBox="1">
            <a:spLocks/>
          </p:cNvSpPr>
          <p:nvPr/>
        </p:nvSpPr>
        <p:spPr>
          <a:xfrm>
            <a:off x="210854" y="13236"/>
            <a:ext cx="9084181" cy="666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solidFill>
                  <a:srgbClr val="569CD6"/>
                </a:solidFill>
                <a:effectLst/>
                <a:latin typeface="Consolas" panose="020B0609020204030204" pitchFamily="49" charset="0"/>
              </a:rPr>
              <a:t>Yolov5 -Result Analysis</a:t>
            </a:r>
            <a:endParaRPr lang="en-US" altLang="zh-CN" sz="32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1001861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48C60702-F0AF-43FE-91D7-3423ACE20F3E}"/>
              </a:ext>
            </a:extLst>
          </p:cNvPr>
          <p:cNvSpPr txBox="1">
            <a:spLocks/>
          </p:cNvSpPr>
          <p:nvPr/>
        </p:nvSpPr>
        <p:spPr>
          <a:xfrm>
            <a:off x="4282573" y="137787"/>
            <a:ext cx="9084181" cy="666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69CD6"/>
                </a:solidFill>
                <a:effectLst/>
                <a:latin typeface="Consolas" panose="020B0609020204030204" pitchFamily="49" charset="0"/>
              </a:rPr>
              <a:t>Faster-RCNN</a:t>
            </a:r>
            <a:endParaRPr lang="en-US" altLang="zh-CN" sz="3600" b="0" dirty="0">
              <a:solidFill>
                <a:srgbClr val="CCCCCC"/>
              </a:solidFill>
              <a:effectLst/>
              <a:latin typeface="Consolas" panose="020B0609020204030204" pitchFamily="49" charset="0"/>
            </a:endParaRPr>
          </a:p>
        </p:txBody>
      </p:sp>
      <p:pic>
        <p:nvPicPr>
          <p:cNvPr id="7" name="图片 6">
            <a:extLst>
              <a:ext uri="{FF2B5EF4-FFF2-40B4-BE49-F238E27FC236}">
                <a16:creationId xmlns:a16="http://schemas.microsoft.com/office/drawing/2014/main" id="{58B10928-1B10-4360-8313-A3D2EF0889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526" y="1036610"/>
            <a:ext cx="1748285" cy="1748285"/>
          </a:xfrm>
          <a:prstGeom prst="rect">
            <a:avLst/>
          </a:prstGeom>
        </p:spPr>
      </p:pic>
      <p:pic>
        <p:nvPicPr>
          <p:cNvPr id="9" name="图片 8">
            <a:extLst>
              <a:ext uri="{FF2B5EF4-FFF2-40B4-BE49-F238E27FC236}">
                <a16:creationId xmlns:a16="http://schemas.microsoft.com/office/drawing/2014/main" id="{A475AF50-498B-492E-B5D5-053459919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810" y="1036609"/>
            <a:ext cx="1748285" cy="1748285"/>
          </a:xfrm>
          <a:prstGeom prst="rect">
            <a:avLst/>
          </a:prstGeom>
        </p:spPr>
      </p:pic>
      <p:pic>
        <p:nvPicPr>
          <p:cNvPr id="11" name="图片 10">
            <a:extLst>
              <a:ext uri="{FF2B5EF4-FFF2-40B4-BE49-F238E27FC236}">
                <a16:creationId xmlns:a16="http://schemas.microsoft.com/office/drawing/2014/main" id="{C192B2BE-1E22-4329-8477-BEEFDD12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523" y="2784894"/>
            <a:ext cx="1748285" cy="1748285"/>
          </a:xfrm>
          <a:prstGeom prst="rect">
            <a:avLst/>
          </a:prstGeom>
        </p:spPr>
      </p:pic>
      <p:pic>
        <p:nvPicPr>
          <p:cNvPr id="13" name="图片 12">
            <a:extLst>
              <a:ext uri="{FF2B5EF4-FFF2-40B4-BE49-F238E27FC236}">
                <a16:creationId xmlns:a16="http://schemas.microsoft.com/office/drawing/2014/main" id="{EAC0BDF8-C2A4-4464-95FA-FA2101D316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6809" y="2784894"/>
            <a:ext cx="1748285" cy="1748285"/>
          </a:xfrm>
          <a:prstGeom prst="rect">
            <a:avLst/>
          </a:prstGeom>
        </p:spPr>
      </p:pic>
      <p:pic>
        <p:nvPicPr>
          <p:cNvPr id="9218" name="Picture 2" descr="image">
            <a:extLst>
              <a:ext uri="{FF2B5EF4-FFF2-40B4-BE49-F238E27FC236}">
                <a16:creationId xmlns:a16="http://schemas.microsoft.com/office/drawing/2014/main" id="{D44FF110-7844-454A-826E-F83F327568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925" y="4839012"/>
            <a:ext cx="3461169" cy="1964756"/>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5E2EE1B5-0CB1-4640-BEA9-C38137C260DD}"/>
              </a:ext>
            </a:extLst>
          </p:cNvPr>
          <p:cNvSpPr txBox="1"/>
          <p:nvPr/>
        </p:nvSpPr>
        <p:spPr>
          <a:xfrm>
            <a:off x="904574" y="4533179"/>
            <a:ext cx="3872753"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Prediction with all box</a:t>
            </a:r>
            <a:endParaRPr lang="zh-CN" altLang="en-US" sz="16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5F25C2FC-4980-4FEB-AEF7-D53160FC8A37}"/>
              </a:ext>
            </a:extLst>
          </p:cNvPr>
          <p:cNvSpPr txBox="1"/>
          <p:nvPr/>
        </p:nvSpPr>
        <p:spPr>
          <a:xfrm>
            <a:off x="4463631" y="942970"/>
            <a:ext cx="3872753"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Ridiculous version with all 0!!</a:t>
            </a:r>
            <a:endParaRPr lang="zh-CN" altLang="en-US" b="1"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366B803F-6963-46C5-B662-D00A9343FEEA}"/>
              </a:ext>
            </a:extLst>
          </p:cNvPr>
          <p:cNvSpPr txBox="1"/>
          <p:nvPr/>
        </p:nvSpPr>
        <p:spPr>
          <a:xfrm>
            <a:off x="4348490" y="1260210"/>
            <a:ext cx="7128069" cy="3539430"/>
          </a:xfrm>
          <a:prstGeom prst="rect">
            <a:avLst/>
          </a:prstGeom>
          <a:noFill/>
        </p:spPr>
        <p:txBody>
          <a:bodyPr wrap="square" rtlCol="0">
            <a:spAutoFit/>
          </a:bodyPr>
          <a:lstStyle/>
          <a:p>
            <a:pPr marL="171450" indent="-171450">
              <a:buFont typeface="Arial" panose="020B0604020202020204" pitchFamily="34" charset="0"/>
              <a:buChar char="•"/>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Question: why all the evaluation result are zero?? </a:t>
            </a:r>
          </a:p>
          <a:p>
            <a:pPr marL="171450" indent="-171450">
              <a:buFont typeface="Arial" panose="020B0604020202020204" pitchFamily="34" charset="0"/>
              <a:buChar char="•"/>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Analysis:</a:t>
            </a:r>
          </a:p>
          <a:p>
            <a:pPr marL="628650" lvl="1" indent="-171450">
              <a:buFont typeface="Arial" panose="020B0604020202020204" pitchFamily="34" charset="0"/>
              <a:buChar char="•"/>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Step1: check the result image</a:t>
            </a:r>
          </a:p>
          <a:p>
            <a:pPr lvl="1"/>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We found that there are a large number of redundant bounding boxes, and the correct areas have already been bounded. It is impossible to have a situation where the </a:t>
            </a:r>
            <a:r>
              <a:rPr lang="en-US" altLang="zh-CN" sz="1600" dirty="0" err="1">
                <a:latin typeface="Times New Roman" panose="02020603050405020304" pitchFamily="18" charset="0"/>
                <a:ea typeface="华文楷体" panose="02010600040101010101" pitchFamily="2" charset="-122"/>
                <a:cs typeface="Times New Roman" panose="02020603050405020304" pitchFamily="18" charset="0"/>
              </a:rPr>
              <a:t>mAP</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 is 0. This analysis indicates that the model is overfitted, and adjustments need to be made in future training.</a:t>
            </a:r>
          </a:p>
          <a:p>
            <a:pPr marL="628650" lvl="1" indent="-171450">
              <a:buFont typeface="Arial" panose="020B0604020202020204" pitchFamily="34" charset="0"/>
              <a:buChar char="•"/>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Step2: check the evaluate code </a:t>
            </a:r>
          </a:p>
          <a:p>
            <a:pPr lvl="1"/>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Through investigation, it was found that there was an issue of label recognition misalignment in the evaluation code, causing all labels to fail to be verified correctly. Therefore, there were no acne samples with correctly annotated bounding boxes.</a:t>
            </a:r>
          </a:p>
          <a:p>
            <a:pPr marL="171450" indent="-171450">
              <a:buFont typeface="Arial" panose="020B0604020202020204" pitchFamily="34" charset="0"/>
              <a:buChar char="•"/>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Result: </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By properly partitioning the dataset and implementing early stopping, we can achieve more reasonable results in future training.</a:t>
            </a:r>
          </a:p>
        </p:txBody>
      </p:sp>
      <p:pic>
        <p:nvPicPr>
          <p:cNvPr id="9220" name="Picture 4" descr="image">
            <a:extLst>
              <a:ext uri="{FF2B5EF4-FFF2-40B4-BE49-F238E27FC236}">
                <a16:creationId xmlns:a16="http://schemas.microsoft.com/office/drawing/2014/main" id="{16D13EDB-DBAD-45D2-ABE6-34483D1394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2573" y="4812063"/>
            <a:ext cx="1991706" cy="1991706"/>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a:extLst>
              <a:ext uri="{FF2B5EF4-FFF2-40B4-BE49-F238E27FC236}">
                <a16:creationId xmlns:a16="http://schemas.microsoft.com/office/drawing/2014/main" id="{E1852D0F-FE52-48D0-9544-E3EB0FEA8A86}"/>
              </a:ext>
            </a:extLst>
          </p:cNvPr>
          <p:cNvPicPr>
            <a:picLocks noChangeAspect="1"/>
          </p:cNvPicPr>
          <p:nvPr/>
        </p:nvPicPr>
        <p:blipFill>
          <a:blip r:embed="rId8"/>
          <a:stretch>
            <a:fillRect/>
          </a:stretch>
        </p:blipFill>
        <p:spPr>
          <a:xfrm>
            <a:off x="6278298" y="4808941"/>
            <a:ext cx="1991706" cy="1997950"/>
          </a:xfrm>
          <a:prstGeom prst="rect">
            <a:avLst/>
          </a:prstGeom>
        </p:spPr>
      </p:pic>
      <p:pic>
        <p:nvPicPr>
          <p:cNvPr id="22" name="图片 21">
            <a:extLst>
              <a:ext uri="{FF2B5EF4-FFF2-40B4-BE49-F238E27FC236}">
                <a16:creationId xmlns:a16="http://schemas.microsoft.com/office/drawing/2014/main" id="{65D251ED-BB72-4771-BDB5-E710075D85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70004" y="4808941"/>
            <a:ext cx="1823841" cy="1994827"/>
          </a:xfrm>
          <a:prstGeom prst="rect">
            <a:avLst/>
          </a:prstGeom>
        </p:spPr>
      </p:pic>
      <p:pic>
        <p:nvPicPr>
          <p:cNvPr id="24" name="图片 23">
            <a:extLst>
              <a:ext uri="{FF2B5EF4-FFF2-40B4-BE49-F238E27FC236}">
                <a16:creationId xmlns:a16="http://schemas.microsoft.com/office/drawing/2014/main" id="{4CB5E8CB-46CB-43E1-83EB-91C76634A95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11377" y="4805817"/>
            <a:ext cx="1826698" cy="1997951"/>
          </a:xfrm>
          <a:prstGeom prst="rect">
            <a:avLst/>
          </a:prstGeom>
        </p:spPr>
      </p:pic>
    </p:spTree>
    <p:extLst>
      <p:ext uri="{BB962C8B-B14F-4D97-AF65-F5344CB8AC3E}">
        <p14:creationId xmlns:p14="http://schemas.microsoft.com/office/powerpoint/2010/main" val="249648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A0697F4B-53DD-4942-8D18-666ACDA1EDEB}"/>
              </a:ext>
            </a:extLst>
          </p:cNvPr>
          <p:cNvSpPr txBox="1">
            <a:spLocks/>
          </p:cNvSpPr>
          <p:nvPr/>
        </p:nvSpPr>
        <p:spPr>
          <a:xfrm>
            <a:off x="3889104" y="87910"/>
            <a:ext cx="9084181" cy="666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69CD6"/>
                </a:solidFill>
                <a:effectLst/>
                <a:latin typeface="Consolas" panose="020B0609020204030204" pitchFamily="49" charset="0"/>
              </a:rPr>
              <a:t>Faster-RCNN</a:t>
            </a:r>
            <a:endParaRPr lang="en-US" altLang="zh-CN" sz="3600" b="0" dirty="0">
              <a:solidFill>
                <a:srgbClr val="CCCCCC"/>
              </a:solidFill>
              <a:effectLst/>
              <a:latin typeface="Consolas" panose="020B0609020204030204" pitchFamily="49" charset="0"/>
            </a:endParaRPr>
          </a:p>
        </p:txBody>
      </p:sp>
      <p:sp>
        <p:nvSpPr>
          <p:cNvPr id="11" name="文本框 10">
            <a:extLst>
              <a:ext uri="{FF2B5EF4-FFF2-40B4-BE49-F238E27FC236}">
                <a16:creationId xmlns:a16="http://schemas.microsoft.com/office/drawing/2014/main" id="{C5CE3B69-6FB4-4ED4-B4A8-4E7D609E15BB}"/>
              </a:ext>
            </a:extLst>
          </p:cNvPr>
          <p:cNvSpPr txBox="1"/>
          <p:nvPr/>
        </p:nvSpPr>
        <p:spPr>
          <a:xfrm>
            <a:off x="1952728" y="2222301"/>
            <a:ext cx="3872753"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Resnet Result Conclusion</a:t>
            </a:r>
            <a:endParaRPr lang="zh-CN" altLang="en-US" sz="16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A1B2243E-72B2-4532-8D5E-6F575E04FF8E}"/>
              </a:ext>
            </a:extLst>
          </p:cNvPr>
          <p:cNvSpPr txBox="1"/>
          <p:nvPr/>
        </p:nvSpPr>
        <p:spPr>
          <a:xfrm>
            <a:off x="297902" y="2476656"/>
            <a:ext cx="11390665" cy="4524315"/>
          </a:xfrm>
          <a:prstGeom prst="rect">
            <a:avLst/>
          </a:prstGeom>
          <a:noFill/>
        </p:spPr>
        <p:txBody>
          <a:bodyPr wrap="square" rtlCol="0">
            <a:spAutoFit/>
          </a:bodyPr>
          <a:lstStyle/>
          <a:p>
            <a:pPr marL="171450" indent="-171450">
              <a:buFont typeface="Arial" panose="020B0604020202020204" pitchFamily="34" charset="0"/>
              <a:buChar char="•"/>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Result:</a:t>
            </a:r>
          </a:p>
          <a:p>
            <a:pPr marL="628650" lvl="1" indent="-171450">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Faster - RCNN - </a:t>
            </a:r>
            <a:r>
              <a:rPr lang="en-US" altLang="zh-CN" sz="1600" dirty="0" err="1">
                <a:latin typeface="Times New Roman" panose="02020603050405020304" pitchFamily="18" charset="0"/>
                <a:cs typeface="Times New Roman" panose="02020603050405020304" pitchFamily="18" charset="0"/>
              </a:rPr>
              <a:t>resnet</a:t>
            </a:r>
            <a:r>
              <a:rPr lang="en-US" altLang="zh-CN" sz="1600" dirty="0">
                <a:latin typeface="Times New Roman" panose="02020603050405020304" pitchFamily="18" charset="0"/>
                <a:cs typeface="Times New Roman" panose="02020603050405020304" pitchFamily="18" charset="0"/>
              </a:rPr>
              <a:t>: Shows relatively balanced performance across all metrics (Precision, F1_score) for both overall and per - class results. Precision and F1_score values are at a moderate level. With an mAP50 of 12.3%, the differences in mAP50 among various classes are relatively small, demonstrating a certain detection capability for different categories (e.g., “Whitehead and black head”).</a:t>
            </a:r>
          </a:p>
          <a:p>
            <a:pPr marL="628650" lvl="1" indent="-171450">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Faster - RCNN - </a:t>
            </a:r>
            <a:r>
              <a:rPr lang="en-US" altLang="zh-CN" sz="1600" dirty="0" err="1">
                <a:latin typeface="Times New Roman" panose="02020603050405020304" pitchFamily="18" charset="0"/>
                <a:cs typeface="Times New Roman" panose="02020603050405020304" pitchFamily="18" charset="0"/>
              </a:rPr>
              <a:t>vgg</a:t>
            </a:r>
            <a:r>
              <a:rPr lang="en-US" altLang="zh-CN" sz="1600" dirty="0">
                <a:latin typeface="Times New Roman" panose="02020603050405020304" pitchFamily="18" charset="0"/>
                <a:cs typeface="Times New Roman" panose="02020603050405020304" pitchFamily="18" charset="0"/>
              </a:rPr>
              <a:t>: Boasts a relatively high overall Recall (52.2%), but suffers from an extremely low Precision (3.9%), which in turn leads to a low F1_score (7.3%). The mAP50 fluctuates significantly across classes. While some classes (e.g., “nodules and cysts”) achieve a decent mAP50 (16.3%), the mAP50 for “Whitehead and black head” is only 3.5%, indicating poor detection stability for different target categories.</a:t>
            </a:r>
          </a:p>
          <a:p>
            <a:pPr marL="171450" indent="-171450">
              <a:buFont typeface="Arial" panose="020B0604020202020204" pitchFamily="34" charset="0"/>
              <a:buChar char="•"/>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Analysis: </a:t>
            </a:r>
          </a:p>
          <a:p>
            <a:pPr marL="628650" lvl="1" indent="-171450">
              <a:buFont typeface="Arial" panose="020B0604020202020204" pitchFamily="34" charset="0"/>
              <a:buChar char="•"/>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R</a:t>
            </a:r>
            <a:r>
              <a:rPr lang="en-US" altLang="zh-CN" sz="1600" b="1" dirty="0">
                <a:latin typeface="Times New Roman" panose="02020603050405020304" pitchFamily="18" charset="0"/>
                <a:cs typeface="Times New Roman" panose="02020603050405020304" pitchFamily="18" charset="0"/>
              </a:rPr>
              <a:t>ecall - Precision Balance</a:t>
            </a:r>
            <a:r>
              <a:rPr lang="zh-CN" altLang="en-US" sz="1600" b="1"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ResNet</a:t>
            </a:r>
            <a:r>
              <a:rPr lang="en-US" altLang="zh-CN" sz="1600" dirty="0">
                <a:latin typeface="Times New Roman" panose="02020603050405020304" pitchFamily="18" charset="0"/>
                <a:cs typeface="Times New Roman" panose="02020603050405020304" pitchFamily="18" charset="0"/>
              </a:rPr>
              <a:t> - based Faster - RCNN leads in Precision and F1 - score, with fewer false positives. VGG - based one, despite high Recall, has very low Precision, causing many false positives and reducing practical value.</a:t>
            </a:r>
          </a:p>
          <a:p>
            <a:pPr marL="628650" lvl="1" indent="-171450">
              <a:buFont typeface="Arial" panose="020B0604020202020204" pitchFamily="34" charset="0"/>
              <a:buChar char="•"/>
            </a:pPr>
            <a:r>
              <a:rPr lang="en-US" altLang="zh-CN" sz="1600" b="1" dirty="0">
                <a:latin typeface="Times New Roman" panose="02020603050405020304" pitchFamily="18" charset="0"/>
                <a:cs typeface="Times New Roman" panose="02020603050405020304" pitchFamily="18" charset="0"/>
              </a:rPr>
              <a:t>Per - Class Stability</a:t>
            </a:r>
            <a:r>
              <a:rPr lang="zh-CN" altLang="en-US" sz="1600" b="1"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ResNet</a:t>
            </a:r>
            <a:r>
              <a:rPr lang="en-US" altLang="zh-CN" sz="1600" dirty="0">
                <a:latin typeface="Times New Roman" panose="02020603050405020304" pitchFamily="18" charset="0"/>
                <a:cs typeface="Times New Roman" panose="02020603050405020304" pitchFamily="18" charset="0"/>
              </a:rPr>
              <a:t> shows smaller metric (mAP50, Recall, Precision) fluctuations across classes for balanced detection. VGG has unstable performance across classes, lacking robustness.</a:t>
            </a:r>
          </a:p>
          <a:p>
            <a:pPr marL="628650" lvl="1" indent="-171450">
              <a:buFont typeface="Arial" panose="020B0604020202020204" pitchFamily="34" charset="0"/>
              <a:buChar char="•"/>
            </a:pPr>
            <a:r>
              <a:rPr lang="en-US" altLang="zh-CN" sz="1600" b="1" dirty="0">
                <a:latin typeface="Times New Roman" panose="02020603050405020304" pitchFamily="18" charset="0"/>
                <a:cs typeface="Times New Roman" panose="02020603050405020304" pitchFamily="18" charset="0"/>
              </a:rPr>
              <a:t>Overall Performance</a:t>
            </a:r>
            <a:r>
              <a:rPr lang="zh-CN" altLang="en-US" sz="1600" b="1"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Faster - RCNN - </a:t>
            </a:r>
            <a:r>
              <a:rPr lang="en-US" altLang="zh-CN" sz="1600" dirty="0" err="1">
                <a:latin typeface="Times New Roman" panose="02020603050405020304" pitchFamily="18" charset="0"/>
                <a:cs typeface="Times New Roman" panose="02020603050405020304" pitchFamily="18" charset="0"/>
              </a:rPr>
              <a:t>ResNet</a:t>
            </a:r>
            <a:r>
              <a:rPr lang="en-US" altLang="zh-CN" sz="1600" dirty="0">
                <a:latin typeface="Times New Roman" panose="02020603050405020304" pitchFamily="18" charset="0"/>
                <a:cs typeface="Times New Roman" panose="02020603050405020304" pitchFamily="18" charset="0"/>
              </a:rPr>
              <a:t> beats VGG - based in accuracy, class adaptability, and balance. VGG’s high false positives and unstable class detection make it less competitive, despite decent Recall.</a:t>
            </a:r>
          </a:p>
          <a:p>
            <a:pPr marL="171450" indent="-171450">
              <a:buFont typeface="Arial" panose="020B0604020202020204" pitchFamily="34" charset="0"/>
              <a:buChar char="•"/>
            </a:pPr>
            <a:r>
              <a:rPr lang="en-US" altLang="zh-CN" sz="1600" b="1" dirty="0">
                <a:latin typeface="Times New Roman" panose="02020603050405020304" pitchFamily="18" charset="0"/>
                <a:cs typeface="Times New Roman" panose="02020603050405020304" pitchFamily="18" charset="0"/>
              </a:rPr>
              <a:t>Conclusion: </a:t>
            </a:r>
            <a:r>
              <a:rPr lang="en-US" altLang="zh-CN" sz="1600" dirty="0">
                <a:latin typeface="Times New Roman" panose="02020603050405020304" pitchFamily="18" charset="0"/>
                <a:cs typeface="Times New Roman" panose="02020603050405020304" pitchFamily="18" charset="0"/>
              </a:rPr>
              <a:t>Resnet better!</a:t>
            </a:r>
          </a:p>
          <a:p>
            <a:pPr marL="171450" indent="-171450">
              <a:buFont typeface="Arial" panose="020B0604020202020204" pitchFamily="34" charset="0"/>
              <a:buChar char="•"/>
            </a:pP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B279AD68-23A6-43DE-A886-E14CC892B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055" y="881235"/>
            <a:ext cx="5644820" cy="1341066"/>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CA486335-9CEE-49EB-B89B-45B2F75DC3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126" y="881235"/>
            <a:ext cx="5402900" cy="1283592"/>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9243D4FB-0CB7-4B44-BA64-450CBC2A02F4}"/>
              </a:ext>
            </a:extLst>
          </p:cNvPr>
          <p:cNvSpPr txBox="1"/>
          <p:nvPr/>
        </p:nvSpPr>
        <p:spPr>
          <a:xfrm>
            <a:off x="7815814" y="2201363"/>
            <a:ext cx="3872753" cy="338554"/>
          </a:xfrm>
          <a:prstGeom prst="rect">
            <a:avLst/>
          </a:prstGeom>
          <a:noFill/>
        </p:spPr>
        <p:txBody>
          <a:bodyPr wrap="square" rtlCol="0">
            <a:spAutoFit/>
          </a:bodyPr>
          <a:lstStyle/>
          <a:p>
            <a:r>
              <a:rPr lang="en-US" altLang="zh-CN" sz="1600" dirty="0" err="1">
                <a:latin typeface="Times New Roman" panose="02020603050405020304" pitchFamily="18" charset="0"/>
                <a:cs typeface="Times New Roman" panose="02020603050405020304" pitchFamily="18" charset="0"/>
              </a:rPr>
              <a:t>Vgg</a:t>
            </a:r>
            <a:r>
              <a:rPr lang="en-US" altLang="zh-CN" sz="1600" dirty="0">
                <a:latin typeface="Times New Roman" panose="02020603050405020304" pitchFamily="18" charset="0"/>
                <a:cs typeface="Times New Roman" panose="02020603050405020304" pitchFamily="18" charset="0"/>
              </a:rPr>
              <a:t> Result Conclusion</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1742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9EB1D08-75AD-441B-8DF5-80AB0161691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dirty="0"/>
          </a:p>
        </p:txBody>
      </p:sp>
      <p:sp>
        <p:nvSpPr>
          <p:cNvPr id="10" name="标题 1">
            <a:extLst>
              <a:ext uri="{FF2B5EF4-FFF2-40B4-BE49-F238E27FC236}">
                <a16:creationId xmlns:a16="http://schemas.microsoft.com/office/drawing/2014/main" id="{B6D2B618-94BD-4D86-AC14-E05FBB8701EF}"/>
              </a:ext>
            </a:extLst>
          </p:cNvPr>
          <p:cNvSpPr txBox="1">
            <a:spLocks/>
          </p:cNvSpPr>
          <p:nvPr/>
        </p:nvSpPr>
        <p:spPr>
          <a:xfrm>
            <a:off x="4150616" y="75940"/>
            <a:ext cx="9084181" cy="666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69CD6"/>
                </a:solidFill>
                <a:effectLst/>
                <a:latin typeface="Consolas" panose="020B0609020204030204" pitchFamily="49" charset="0"/>
              </a:rPr>
              <a:t>DINO &amp; all</a:t>
            </a:r>
            <a:endParaRPr lang="en-US" altLang="zh-CN" sz="3600" b="0" dirty="0">
              <a:solidFill>
                <a:srgbClr val="CCCCCC"/>
              </a:solidFill>
              <a:effectLst/>
              <a:latin typeface="Consolas" panose="020B0609020204030204" pitchFamily="49" charset="0"/>
            </a:endParaRPr>
          </a:p>
        </p:txBody>
      </p:sp>
      <p:sp>
        <p:nvSpPr>
          <p:cNvPr id="11" name="文本框 10">
            <a:extLst>
              <a:ext uri="{FF2B5EF4-FFF2-40B4-BE49-F238E27FC236}">
                <a16:creationId xmlns:a16="http://schemas.microsoft.com/office/drawing/2014/main" id="{4932E7EE-63EB-48B0-AF24-4001F6891294}"/>
              </a:ext>
            </a:extLst>
          </p:cNvPr>
          <p:cNvSpPr txBox="1"/>
          <p:nvPr/>
        </p:nvSpPr>
        <p:spPr>
          <a:xfrm>
            <a:off x="1331852" y="4054641"/>
            <a:ext cx="3872753"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DINO Result Conclusion</a:t>
            </a:r>
            <a:endParaRPr lang="zh-CN" altLang="en-US" sz="1600"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1AA0F4C6-C7D8-4832-BB05-38BC01DE3CE3}"/>
              </a:ext>
            </a:extLst>
          </p:cNvPr>
          <p:cNvPicPr>
            <a:picLocks noChangeAspect="1"/>
          </p:cNvPicPr>
          <p:nvPr/>
        </p:nvPicPr>
        <p:blipFill>
          <a:blip r:embed="rId2"/>
          <a:stretch>
            <a:fillRect/>
          </a:stretch>
        </p:blipFill>
        <p:spPr>
          <a:xfrm>
            <a:off x="285981" y="4348344"/>
            <a:ext cx="4452796" cy="2307742"/>
          </a:xfrm>
          <a:prstGeom prst="rect">
            <a:avLst/>
          </a:prstGeom>
        </p:spPr>
      </p:pic>
      <p:pic>
        <p:nvPicPr>
          <p:cNvPr id="14" name="图片 13">
            <a:extLst>
              <a:ext uri="{FF2B5EF4-FFF2-40B4-BE49-F238E27FC236}">
                <a16:creationId xmlns:a16="http://schemas.microsoft.com/office/drawing/2014/main" id="{F93D8565-6A50-4B46-A648-EE807B4A4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77" y="2884299"/>
            <a:ext cx="5049328" cy="1199593"/>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7B1CA66A-31D6-4083-BBAC-52C75F9D0C30}"/>
              </a:ext>
            </a:extLst>
          </p:cNvPr>
          <p:cNvSpPr txBox="1"/>
          <p:nvPr/>
        </p:nvSpPr>
        <p:spPr>
          <a:xfrm>
            <a:off x="1546469" y="6492875"/>
            <a:ext cx="3872753"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DINO Prediction</a:t>
            </a:r>
            <a:endParaRPr lang="zh-CN" altLang="en-US" sz="1600" dirty="0">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AE9BEA83-08EB-4295-8465-07145C570D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22" y="863508"/>
            <a:ext cx="5152982" cy="1423986"/>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41E985B9-6F4B-493A-A7D5-B5EA3CEFFEFF}"/>
              </a:ext>
            </a:extLst>
          </p:cNvPr>
          <p:cNvSpPr txBox="1"/>
          <p:nvPr/>
        </p:nvSpPr>
        <p:spPr>
          <a:xfrm>
            <a:off x="1331852" y="2382669"/>
            <a:ext cx="3872753"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ALL model Result Conclusion</a:t>
            </a:r>
            <a:endParaRPr lang="zh-CN" altLang="en-US" sz="1600"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7DD8E89D-1E2C-4CC6-83F0-F6BA5405CFE4}"/>
              </a:ext>
            </a:extLst>
          </p:cNvPr>
          <p:cNvSpPr txBox="1"/>
          <p:nvPr/>
        </p:nvSpPr>
        <p:spPr>
          <a:xfrm>
            <a:off x="5525355" y="1093674"/>
            <a:ext cx="6511368" cy="5355312"/>
          </a:xfrm>
          <a:prstGeom prst="rect">
            <a:avLst/>
          </a:prstGeom>
          <a:noFill/>
        </p:spPr>
        <p:txBody>
          <a:bodyPr wrap="square">
            <a:spAutoFit/>
          </a:bodyPr>
          <a:lstStyle/>
          <a:p>
            <a:pPr algn="l">
              <a:buFont typeface="+mj-lt"/>
              <a:buAutoNum type="arabicPeriod"/>
            </a:pPr>
            <a:r>
              <a:rPr lang="en-US" altLang="zh-CN" b="1" i="0" dirty="0">
                <a:solidFill>
                  <a:srgbClr val="000000"/>
                </a:solidFill>
                <a:effectLst/>
                <a:latin typeface="Times New Roman" panose="02020603050405020304" pitchFamily="18" charset="0"/>
                <a:cs typeface="Times New Roman" panose="02020603050405020304" pitchFamily="18" charset="0"/>
              </a:rPr>
              <a:t>Model - Specific Characteristics</a:t>
            </a:r>
            <a:endParaRPr lang="en-US" altLang="zh-CN" dirty="0">
              <a:solidFill>
                <a:srgbClr val="000000"/>
              </a:solidFill>
              <a:latin typeface="Times New Roman" panose="02020603050405020304" pitchFamily="18" charset="0"/>
              <a:cs typeface="Times New Roman" panose="02020603050405020304" pitchFamily="18" charset="0"/>
            </a:endParaRPr>
          </a:p>
          <a:p>
            <a:pPr lvl="1"/>
            <a:r>
              <a:rPr lang="en-US" altLang="zh-CN" b="1" i="0" dirty="0">
                <a:solidFill>
                  <a:srgbClr val="000000"/>
                </a:solidFill>
                <a:effectLst/>
                <a:latin typeface="Times New Roman" panose="02020603050405020304" pitchFamily="18" charset="0"/>
                <a:cs typeface="Times New Roman" panose="02020603050405020304" pitchFamily="18" charset="0"/>
              </a:rPr>
              <a:t>DINO</a:t>
            </a:r>
            <a:r>
              <a:rPr lang="en-US" altLang="zh-CN" b="0" i="0" dirty="0">
                <a:solidFill>
                  <a:srgbClr val="000000"/>
                </a:solidFill>
                <a:effectLst/>
                <a:latin typeface="Times New Roman" panose="02020603050405020304" pitchFamily="18" charset="0"/>
                <a:cs typeface="Times New Roman" panose="02020603050405020304" pitchFamily="18" charset="0"/>
              </a:rPr>
              <a:t>: Demonstrates minimal performance variance across classes, making it suitable for multi - class balanced detection </a:t>
            </a:r>
          </a:p>
          <a:p>
            <a:pPr lvl="1"/>
            <a:r>
              <a:rPr lang="en-US" altLang="zh-CN" b="1" i="0" dirty="0">
                <a:solidFill>
                  <a:srgbClr val="000000"/>
                </a:solidFill>
                <a:effectLst/>
                <a:latin typeface="Times New Roman" panose="02020603050405020304" pitchFamily="18" charset="0"/>
                <a:cs typeface="Times New Roman" panose="02020603050405020304" pitchFamily="18" charset="0"/>
              </a:rPr>
              <a:t>Faster - RCNN - </a:t>
            </a:r>
            <a:r>
              <a:rPr lang="en-US" altLang="zh-CN" b="1" i="0" dirty="0" err="1">
                <a:solidFill>
                  <a:srgbClr val="000000"/>
                </a:solidFill>
                <a:effectLst/>
                <a:latin typeface="Times New Roman" panose="02020603050405020304" pitchFamily="18" charset="0"/>
                <a:cs typeface="Times New Roman" panose="02020603050405020304" pitchFamily="18" charset="0"/>
              </a:rPr>
              <a:t>vgg</a:t>
            </a:r>
            <a:r>
              <a:rPr lang="en-US" altLang="zh-CN" b="0" i="0" dirty="0">
                <a:solidFill>
                  <a:srgbClr val="000000"/>
                </a:solidFill>
                <a:effectLst/>
                <a:latin typeface="Times New Roman" panose="02020603050405020304" pitchFamily="18" charset="0"/>
                <a:cs typeface="Times New Roman" panose="02020603050405020304" pitchFamily="18" charset="0"/>
              </a:rPr>
              <a:t>: Tends to achieve extremely high recall for certain classes (e.g., large - sized, highly distinguishable lesions) but suffers from severe false positives when detecting small or ambiguous targets.</a:t>
            </a:r>
          </a:p>
          <a:p>
            <a:pPr lvl="1"/>
            <a:r>
              <a:rPr lang="en-US" altLang="zh-CN" b="1" i="0" dirty="0">
                <a:solidFill>
                  <a:srgbClr val="000000"/>
                </a:solidFill>
                <a:effectLst/>
                <a:latin typeface="Times New Roman" panose="02020603050405020304" pitchFamily="18" charset="0"/>
                <a:cs typeface="Times New Roman" panose="02020603050405020304" pitchFamily="18" charset="0"/>
              </a:rPr>
              <a:t>Yolov5 Series</a:t>
            </a:r>
            <a:r>
              <a:rPr lang="en-US" altLang="zh-CN" b="0" i="0" dirty="0">
                <a:solidFill>
                  <a:srgbClr val="000000"/>
                </a:solidFill>
                <a:effectLst/>
                <a:latin typeface="Times New Roman" panose="02020603050405020304" pitchFamily="18" charset="0"/>
                <a:cs typeface="Times New Roman" panose="02020603050405020304" pitchFamily="18" charset="0"/>
              </a:rPr>
              <a:t>: Yolov5m outperforms Yolov5s, indicating that increased model complexity is more conducive to multi - class feature extraction. It is suitable for scenarios that demand a certain level of feature extraction depth while having limited computing power.</a:t>
            </a:r>
            <a:endParaRPr lang="en-US" altLang="zh-CN" b="1" i="0" dirty="0">
              <a:solidFill>
                <a:srgbClr val="000000"/>
              </a:solidFill>
              <a:effectLst/>
              <a:latin typeface="Inter"/>
              <a:cs typeface="Times New Roman" panose="02020603050405020304" pitchFamily="18" charset="0"/>
            </a:endParaRPr>
          </a:p>
          <a:p>
            <a:pPr algn="l"/>
            <a:r>
              <a:rPr lang="en-US" altLang="zh-CN" b="1" dirty="0">
                <a:solidFill>
                  <a:srgbClr val="000000"/>
                </a:solidFill>
                <a:latin typeface="Inter"/>
                <a:cs typeface="Times New Roman" panose="02020603050405020304" pitchFamily="18" charset="0"/>
              </a:rPr>
              <a:t>2. </a:t>
            </a:r>
            <a:r>
              <a:rPr lang="en-US" altLang="zh-CN" b="1" dirty="0">
                <a:solidFill>
                  <a:srgbClr val="000000"/>
                </a:solidFill>
                <a:latin typeface="Times New Roman" panose="02020603050405020304" pitchFamily="18" charset="0"/>
                <a:cs typeface="Times New Roman" panose="02020603050405020304" pitchFamily="18" charset="0"/>
              </a:rPr>
              <a:t>Overall Task Performance &amp; Root Causes</a:t>
            </a:r>
            <a:br>
              <a:rPr lang="en-US" altLang="zh-CN" dirty="0">
                <a:solidFill>
                  <a:srgbClr val="000000"/>
                </a:solidFill>
                <a:latin typeface="Times New Roman" panose="02020603050405020304" pitchFamily="18" charset="0"/>
                <a:cs typeface="Times New Roman" panose="02020603050405020304" pitchFamily="18" charset="0"/>
              </a:rPr>
            </a:br>
            <a:r>
              <a:rPr lang="en-US" altLang="zh-CN" dirty="0">
                <a:solidFill>
                  <a:srgbClr val="000000"/>
                </a:solidFill>
                <a:latin typeface="Times New Roman" panose="02020603050405020304" pitchFamily="18" charset="0"/>
                <a:cs typeface="Times New Roman" panose="02020603050405020304" pitchFamily="18" charset="0"/>
              </a:rPr>
              <a:t>The detection results of the above three models for this task are generally sub - optimal. Through analysis, the reasons include the imbalance of our dataset and the models’ inherent limitations in detecting small targets. Among these, the dataset imbalance is the dominant factor and requires strengthening in future work.</a:t>
            </a:r>
          </a:p>
          <a:p>
            <a:pPr lvl="1" algn="l"/>
            <a:endParaRPr lang="en-US" altLang="zh-CN"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0155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AF00BC2-C96A-4129-8164-34C256AED82D}"/>
              </a:ext>
            </a:extLst>
          </p:cNvPr>
          <p:cNvSpPr txBox="1">
            <a:spLocks/>
          </p:cNvSpPr>
          <p:nvPr/>
        </p:nvSpPr>
        <p:spPr>
          <a:xfrm>
            <a:off x="1553909" y="127747"/>
            <a:ext cx="9084181" cy="666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69CD6"/>
                </a:solidFill>
                <a:effectLst/>
                <a:latin typeface="Consolas" panose="020B0609020204030204" pitchFamily="49" charset="0"/>
              </a:rPr>
              <a:t>Cross-Domain Acne Classification</a:t>
            </a:r>
            <a:endParaRPr lang="en-US" altLang="zh-CN" sz="3600" b="0" dirty="0">
              <a:solidFill>
                <a:srgbClr val="CCCCCC"/>
              </a:solidFill>
              <a:effectLst/>
              <a:latin typeface="Consolas" panose="020B0609020204030204" pitchFamily="49" charset="0"/>
            </a:endParaRPr>
          </a:p>
        </p:txBody>
      </p:sp>
      <p:sp>
        <p:nvSpPr>
          <p:cNvPr id="13" name="文本框 12">
            <a:extLst>
              <a:ext uri="{FF2B5EF4-FFF2-40B4-BE49-F238E27FC236}">
                <a16:creationId xmlns:a16="http://schemas.microsoft.com/office/drawing/2014/main" id="{761557E8-A8AA-46B4-9966-35F13E3D803F}"/>
              </a:ext>
            </a:extLst>
          </p:cNvPr>
          <p:cNvSpPr txBox="1"/>
          <p:nvPr/>
        </p:nvSpPr>
        <p:spPr>
          <a:xfrm>
            <a:off x="348143" y="3625457"/>
            <a:ext cx="11769753" cy="3754874"/>
          </a:xfrm>
          <a:prstGeom prst="rect">
            <a:avLst/>
          </a:prstGeom>
          <a:noFill/>
        </p:spPr>
        <p:txBody>
          <a:bodyPr wrap="square" rtlCol="0">
            <a:spAutoFit/>
          </a:bodyPr>
          <a:lstStyle/>
          <a:p>
            <a:pPr marL="285750" indent="-285750">
              <a:buFont typeface="Arial" panose="020B0604020202020204" pitchFamily="34" charset="0"/>
              <a:buChar char="•"/>
            </a:pPr>
            <a:r>
              <a:rPr lang="en-US" altLang="zh-CN" sz="1400" b="1" dirty="0">
                <a:latin typeface="Times New Roman" panose="02020603050405020304" pitchFamily="18" charset="0"/>
                <a:cs typeface="Times New Roman" panose="02020603050405020304" pitchFamily="18" charset="0"/>
              </a:rPr>
              <a:t>Raw dataset analysis(Acne04 vs. </a:t>
            </a:r>
            <a:r>
              <a:rPr lang="en-US" altLang="zh-CN" sz="1400" b="1" dirty="0" err="1">
                <a:latin typeface="Times New Roman" panose="02020603050405020304" pitchFamily="18" charset="0"/>
                <a:cs typeface="Times New Roman" panose="02020603050405020304" pitchFamily="18" charset="0"/>
              </a:rPr>
              <a:t>Dermnet</a:t>
            </a:r>
            <a:r>
              <a:rPr lang="en-US" altLang="zh-CN" sz="1400" b="1"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altLang="zh-CN" sz="1400" dirty="0" err="1">
                <a:latin typeface="Times New Roman" panose="02020603050405020304" pitchFamily="18" charset="0"/>
                <a:cs typeface="Times New Roman" panose="02020603050405020304" pitchFamily="18" charset="0"/>
              </a:rPr>
              <a:t>DermNet</a:t>
            </a:r>
            <a:r>
              <a:rPr lang="en-US" altLang="zh-CN" sz="1400" dirty="0">
                <a:latin typeface="Times New Roman" panose="02020603050405020304" pitchFamily="18" charset="0"/>
                <a:cs typeface="Times New Roman" panose="02020603050405020304" pitchFamily="18" charset="0"/>
              </a:rPr>
              <a:t>: Contains data for 23 major categories of skin diseases, with acne being one of them, </a:t>
            </a:r>
            <a:r>
              <a:rPr lang="en-US" altLang="zh-CN" sz="1400" u="sng" dirty="0">
                <a:latin typeface="Times New Roman" panose="02020603050405020304" pitchFamily="18" charset="0"/>
                <a:cs typeface="Times New Roman" panose="02020603050405020304" pitchFamily="18" charset="0"/>
              </a:rPr>
              <a:t>accounting for less than 5% of the total datase</a:t>
            </a:r>
            <a:r>
              <a:rPr lang="en-US" altLang="zh-CN" sz="1400" dirty="0">
                <a:latin typeface="Times New Roman" panose="02020603050405020304" pitchFamily="18" charset="0"/>
                <a:cs typeface="Times New Roman" panose="02020603050405020304" pitchFamily="18" charset="0"/>
              </a:rPr>
              <a:t>t. Additionally, the dataset contains a large number of cases on the face, limbs, and trunk, with complex lighting conditions, inconsistent clarity, and watermarks. </a:t>
            </a:r>
            <a:r>
              <a:rPr lang="en-US" altLang="zh-CN" sz="1400" u="sng" dirty="0">
                <a:latin typeface="Times New Roman" panose="02020603050405020304" pitchFamily="18" charset="0"/>
                <a:cs typeface="Times New Roman" panose="02020603050405020304" pitchFamily="18" charset="0"/>
              </a:rPr>
              <a:t>One particularly challenging category is: Warts Molluscum and other Viral </a:t>
            </a:r>
            <a:r>
              <a:rPr lang="en-US" altLang="zh-CN" sz="1400" u="sng" dirty="0" err="1">
                <a:latin typeface="Times New Roman" panose="02020603050405020304" pitchFamily="18" charset="0"/>
                <a:cs typeface="Times New Roman" panose="02020603050405020304" pitchFamily="18" charset="0"/>
              </a:rPr>
              <a:t>Infections.These</a:t>
            </a:r>
            <a:r>
              <a:rPr lang="en-US" altLang="zh-CN" sz="1400" u="sng" dirty="0">
                <a:latin typeface="Times New Roman" panose="02020603050405020304" pitchFamily="18" charset="0"/>
                <a:cs typeface="Times New Roman" panose="02020603050405020304" pitchFamily="18" charset="0"/>
              </a:rPr>
              <a:t> lesions often exhibit circular or raised features that superficially resemble acne, leading to possible misclassification</a:t>
            </a:r>
            <a:r>
              <a:rPr lang="en-US" altLang="zh-CN" sz="14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Acne04</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Data primarily focuses on the patient's face, with clear lesions.</a:t>
            </a:r>
          </a:p>
          <a:p>
            <a:pPr marL="285750" indent="-285750">
              <a:buFont typeface="Arial" panose="020B0604020202020204" pitchFamily="34" charset="0"/>
              <a:buChar char="•"/>
            </a:pPr>
            <a:r>
              <a:rPr lang="en-US" altLang="zh-CN" sz="1400" b="1" dirty="0">
                <a:latin typeface="Times New Roman" panose="02020603050405020304" pitchFamily="18" charset="0"/>
                <a:cs typeface="Times New Roman" panose="02020603050405020304" pitchFamily="18" charset="0"/>
              </a:rPr>
              <a:t>Dataset Creation -&gt;  Patch-based Strategy: Positive and Negative Sampling:</a:t>
            </a:r>
          </a:p>
          <a:p>
            <a:pPr marL="742950" lvl="1" indent="-2857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Use the YOLOv5-compatible ACNE04 dataset, where each facial image includes bounding box annotations for acne lesions. To maximize annotation accuracy and train a robust classifier, we adopt a positive-negative cropping strategy on each image</a:t>
            </a:r>
          </a:p>
          <a:p>
            <a:pPr lvl="1"/>
            <a:r>
              <a:rPr lang="en-US" altLang="zh-CN" sz="1400" dirty="0">
                <a:latin typeface="Times New Roman" panose="02020603050405020304" pitchFamily="18" charset="0"/>
                <a:cs typeface="Times New Roman" panose="02020603050405020304" pitchFamily="18" charset="0"/>
              </a:rPr>
              <a:t>✅  Positive Patches: Directly cropped from acne bounding boxes to provide highly accurate samples,</a:t>
            </a:r>
          </a:p>
          <a:p>
            <a:pPr lvl="1"/>
            <a:r>
              <a:rPr lang="zh-CN" altLang="en-US" sz="1400" b="1" i="0" dirty="0">
                <a:solidFill>
                  <a:srgbClr val="FFFFFF"/>
                </a:solidFill>
                <a:effectLst/>
                <a:latin typeface="-apple-system"/>
              </a:rPr>
              <a:t>❌ </a:t>
            </a:r>
            <a:r>
              <a:rPr lang="en-US" altLang="zh-CN" sz="1400" b="1" i="0" dirty="0">
                <a:solidFill>
                  <a:srgbClr val="FFFFFF"/>
                </a:solidFill>
                <a:effectLst/>
                <a:latin typeface="-apple-system"/>
              </a:rPr>
              <a:t> </a:t>
            </a:r>
            <a:r>
              <a:rPr lang="en-US" altLang="zh-CN" sz="1400" dirty="0">
                <a:latin typeface="Times New Roman" panose="02020603050405020304" pitchFamily="18" charset="0"/>
                <a:cs typeface="Times New Roman" panose="02020603050405020304" pitchFamily="18" charset="0"/>
              </a:rPr>
              <a:t>Negative Patches: 1. Sampled randomly from the same image, ensuring no overlap with acne boxes.</a:t>
            </a:r>
          </a:p>
          <a:p>
            <a:pPr lvl="1"/>
            <a:r>
              <a:rPr lang="en-US" altLang="zh-CN" sz="1400" dirty="0">
                <a:latin typeface="Times New Roman" panose="02020603050405020304" pitchFamily="18" charset="0"/>
                <a:cs typeface="Times New Roman" panose="02020603050405020304" pitchFamily="18" charset="0"/>
              </a:rPr>
              <a:t>		      2. The number of negative patches is 2~3× more than positives.</a:t>
            </a:r>
          </a:p>
          <a:p>
            <a:pPr lvl="1"/>
            <a:r>
              <a:rPr lang="en-US" altLang="zh-CN" sz="1400" dirty="0">
                <a:latin typeface="Times New Roman" panose="02020603050405020304" pitchFamily="18" charset="0"/>
                <a:cs typeface="Times New Roman" panose="02020603050405020304" pitchFamily="18" charset="0"/>
              </a:rPr>
              <a:t>		      3. Sampled only from the central region of the </a:t>
            </a:r>
            <a:r>
              <a:rPr lang="en-US" altLang="zh-CN" sz="1400" dirty="0" err="1">
                <a:latin typeface="Times New Roman" panose="02020603050405020304" pitchFamily="18" charset="0"/>
                <a:cs typeface="Times New Roman" panose="02020603050405020304" pitchFamily="18" charset="0"/>
              </a:rPr>
              <a:t>face.This</a:t>
            </a:r>
            <a:r>
              <a:rPr lang="en-US" altLang="zh-CN" sz="1400" dirty="0">
                <a:latin typeface="Times New Roman" panose="02020603050405020304" pitchFamily="18" charset="0"/>
                <a:cs typeface="Times New Roman" panose="02020603050405020304" pitchFamily="18" charset="0"/>
              </a:rPr>
              <a:t> avoids selecting irrelevant background or out-of-face areas.</a:t>
            </a:r>
          </a:p>
          <a:p>
            <a:pPr marL="742950" lvl="1" indent="-2857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reliable, annotated data +  Helps the model focus on skin texture, color difference, and acne inflammation details + patches differ only by acne presence</a:t>
            </a:r>
          </a:p>
          <a:p>
            <a:endParaRPr lang="en-US" altLang="zh-CN" sz="1400" dirty="0">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endParaRPr lang="zh-CN" altLang="en-US" sz="1400" dirty="0">
              <a:latin typeface="Times New Roman" panose="02020603050405020304" pitchFamily="18" charset="0"/>
              <a:cs typeface="Times New Roman" panose="02020603050405020304" pitchFamily="18" charset="0"/>
            </a:endParaRPr>
          </a:p>
        </p:txBody>
      </p:sp>
      <p:pic>
        <p:nvPicPr>
          <p:cNvPr id="15" name="图片 14">
            <a:extLst>
              <a:ext uri="{FF2B5EF4-FFF2-40B4-BE49-F238E27FC236}">
                <a16:creationId xmlns:a16="http://schemas.microsoft.com/office/drawing/2014/main" id="{531F1DCB-721F-42A4-90D7-3BD405AF5C5F}"/>
              </a:ext>
            </a:extLst>
          </p:cNvPr>
          <p:cNvPicPr>
            <a:picLocks noChangeAspect="1"/>
          </p:cNvPicPr>
          <p:nvPr/>
        </p:nvPicPr>
        <p:blipFill>
          <a:blip r:embed="rId2"/>
          <a:stretch>
            <a:fillRect/>
          </a:stretch>
        </p:blipFill>
        <p:spPr>
          <a:xfrm>
            <a:off x="8483151" y="793678"/>
            <a:ext cx="3012567" cy="2368528"/>
          </a:xfrm>
          <a:prstGeom prst="rect">
            <a:avLst/>
          </a:prstGeom>
        </p:spPr>
      </p:pic>
      <p:pic>
        <p:nvPicPr>
          <p:cNvPr id="18" name="图片 17">
            <a:extLst>
              <a:ext uri="{FF2B5EF4-FFF2-40B4-BE49-F238E27FC236}">
                <a16:creationId xmlns:a16="http://schemas.microsoft.com/office/drawing/2014/main" id="{B3FB3D19-7E1B-4649-8FF9-44FA85F70270}"/>
              </a:ext>
            </a:extLst>
          </p:cNvPr>
          <p:cNvPicPr>
            <a:picLocks noChangeAspect="1"/>
          </p:cNvPicPr>
          <p:nvPr/>
        </p:nvPicPr>
        <p:blipFill>
          <a:blip r:embed="rId3"/>
          <a:stretch>
            <a:fillRect/>
          </a:stretch>
        </p:blipFill>
        <p:spPr>
          <a:xfrm>
            <a:off x="1370219" y="868977"/>
            <a:ext cx="2494259" cy="2494259"/>
          </a:xfrm>
          <a:prstGeom prst="rect">
            <a:avLst/>
          </a:prstGeom>
        </p:spPr>
      </p:pic>
      <p:sp>
        <p:nvSpPr>
          <p:cNvPr id="19" name="文本框 18">
            <a:extLst>
              <a:ext uri="{FF2B5EF4-FFF2-40B4-BE49-F238E27FC236}">
                <a16:creationId xmlns:a16="http://schemas.microsoft.com/office/drawing/2014/main" id="{3883512D-1D85-43E9-976A-57E54D3F5803}"/>
              </a:ext>
            </a:extLst>
          </p:cNvPr>
          <p:cNvSpPr txBox="1"/>
          <p:nvPr/>
        </p:nvSpPr>
        <p:spPr>
          <a:xfrm>
            <a:off x="9605918" y="3224736"/>
            <a:ext cx="3872753" cy="276999"/>
          </a:xfrm>
          <a:prstGeom prst="rect">
            <a:avLst/>
          </a:prstGeom>
          <a:noFill/>
        </p:spPr>
        <p:txBody>
          <a:bodyPr wrap="square" rtlCol="0">
            <a:spAutoFit/>
          </a:bodyPr>
          <a:lstStyle/>
          <a:p>
            <a:r>
              <a:rPr lang="en-US" altLang="zh-CN" sz="1200" dirty="0" err="1">
                <a:latin typeface="Times New Roman" panose="02020603050405020304" pitchFamily="18" charset="0"/>
                <a:cs typeface="Times New Roman" panose="02020603050405020304" pitchFamily="18" charset="0"/>
              </a:rPr>
              <a:t>Dermnet</a:t>
            </a:r>
            <a:r>
              <a:rPr lang="en-US" altLang="zh-CN" sz="1200" dirty="0">
                <a:latin typeface="Times New Roman" panose="02020603050405020304" pitchFamily="18" charset="0"/>
                <a:cs typeface="Times New Roman" panose="02020603050405020304" pitchFamily="18" charset="0"/>
              </a:rPr>
              <a:t> cases</a:t>
            </a:r>
            <a:endParaRPr lang="zh-CN" altLang="en-US" sz="1200"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C5CFA8AB-3EE5-4B60-B55A-A234E3BAD9BA}"/>
              </a:ext>
            </a:extLst>
          </p:cNvPr>
          <p:cNvSpPr txBox="1"/>
          <p:nvPr/>
        </p:nvSpPr>
        <p:spPr>
          <a:xfrm>
            <a:off x="2288069" y="3363236"/>
            <a:ext cx="3872753"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Acne04</a:t>
            </a:r>
            <a:endParaRPr lang="zh-CN" altLang="en-US" sz="1200" dirty="0">
              <a:latin typeface="Times New Roman" panose="02020603050405020304" pitchFamily="18" charset="0"/>
              <a:cs typeface="Times New Roman" panose="02020603050405020304" pitchFamily="18" charset="0"/>
            </a:endParaRPr>
          </a:p>
        </p:txBody>
      </p:sp>
      <p:pic>
        <p:nvPicPr>
          <p:cNvPr id="22" name="图片 21">
            <a:extLst>
              <a:ext uri="{FF2B5EF4-FFF2-40B4-BE49-F238E27FC236}">
                <a16:creationId xmlns:a16="http://schemas.microsoft.com/office/drawing/2014/main" id="{81A1D129-0CFF-4DFA-820B-5EF86F742B27}"/>
              </a:ext>
            </a:extLst>
          </p:cNvPr>
          <p:cNvPicPr>
            <a:picLocks noChangeAspect="1"/>
          </p:cNvPicPr>
          <p:nvPr/>
        </p:nvPicPr>
        <p:blipFill>
          <a:blip r:embed="rId4"/>
          <a:stretch>
            <a:fillRect/>
          </a:stretch>
        </p:blipFill>
        <p:spPr>
          <a:xfrm>
            <a:off x="4399203" y="938404"/>
            <a:ext cx="894432" cy="907624"/>
          </a:xfrm>
          <a:prstGeom prst="rect">
            <a:avLst/>
          </a:prstGeom>
        </p:spPr>
      </p:pic>
      <p:pic>
        <p:nvPicPr>
          <p:cNvPr id="24" name="图片 23">
            <a:extLst>
              <a:ext uri="{FF2B5EF4-FFF2-40B4-BE49-F238E27FC236}">
                <a16:creationId xmlns:a16="http://schemas.microsoft.com/office/drawing/2014/main" id="{550771D5-EA3A-4AB3-BD72-563BA13246E8}"/>
              </a:ext>
            </a:extLst>
          </p:cNvPr>
          <p:cNvPicPr>
            <a:picLocks noChangeAspect="1"/>
          </p:cNvPicPr>
          <p:nvPr/>
        </p:nvPicPr>
        <p:blipFill>
          <a:blip r:embed="rId5"/>
          <a:stretch>
            <a:fillRect/>
          </a:stretch>
        </p:blipFill>
        <p:spPr>
          <a:xfrm>
            <a:off x="5566318" y="938404"/>
            <a:ext cx="927815" cy="927815"/>
          </a:xfrm>
          <a:prstGeom prst="rect">
            <a:avLst/>
          </a:prstGeom>
        </p:spPr>
      </p:pic>
      <p:pic>
        <p:nvPicPr>
          <p:cNvPr id="26" name="图片 25">
            <a:extLst>
              <a:ext uri="{FF2B5EF4-FFF2-40B4-BE49-F238E27FC236}">
                <a16:creationId xmlns:a16="http://schemas.microsoft.com/office/drawing/2014/main" id="{6F4FE385-E6D3-4AFA-9C2F-8645B804CA23}"/>
              </a:ext>
            </a:extLst>
          </p:cNvPr>
          <p:cNvPicPr>
            <a:picLocks noChangeAspect="1"/>
          </p:cNvPicPr>
          <p:nvPr/>
        </p:nvPicPr>
        <p:blipFill>
          <a:blip r:embed="rId6"/>
          <a:stretch>
            <a:fillRect/>
          </a:stretch>
        </p:blipFill>
        <p:spPr>
          <a:xfrm>
            <a:off x="6766816" y="939039"/>
            <a:ext cx="927815" cy="927815"/>
          </a:xfrm>
          <a:prstGeom prst="rect">
            <a:avLst/>
          </a:prstGeom>
        </p:spPr>
      </p:pic>
      <p:sp>
        <p:nvSpPr>
          <p:cNvPr id="27" name="文本框 26">
            <a:extLst>
              <a:ext uri="{FF2B5EF4-FFF2-40B4-BE49-F238E27FC236}">
                <a16:creationId xmlns:a16="http://schemas.microsoft.com/office/drawing/2014/main" id="{999F3FA5-B03E-455A-98EE-BCDE932799E0}"/>
              </a:ext>
            </a:extLst>
          </p:cNvPr>
          <p:cNvSpPr txBox="1"/>
          <p:nvPr/>
        </p:nvSpPr>
        <p:spPr>
          <a:xfrm>
            <a:off x="4505714" y="1916934"/>
            <a:ext cx="3872753"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Positive sample patches(acne) from ACNE04</a:t>
            </a:r>
            <a:endParaRPr lang="zh-CN" altLang="en-US" sz="1200" dirty="0">
              <a:latin typeface="Times New Roman" panose="02020603050405020304" pitchFamily="18" charset="0"/>
              <a:cs typeface="Times New Roman" panose="02020603050405020304" pitchFamily="18" charset="0"/>
            </a:endParaRPr>
          </a:p>
        </p:txBody>
      </p:sp>
      <p:pic>
        <p:nvPicPr>
          <p:cNvPr id="29" name="图片 28">
            <a:extLst>
              <a:ext uri="{FF2B5EF4-FFF2-40B4-BE49-F238E27FC236}">
                <a16:creationId xmlns:a16="http://schemas.microsoft.com/office/drawing/2014/main" id="{C0352280-7267-4530-BFE6-F83BA65C56C1}"/>
              </a:ext>
            </a:extLst>
          </p:cNvPr>
          <p:cNvPicPr>
            <a:picLocks noChangeAspect="1"/>
          </p:cNvPicPr>
          <p:nvPr/>
        </p:nvPicPr>
        <p:blipFill>
          <a:blip r:embed="rId7"/>
          <a:stretch>
            <a:fillRect/>
          </a:stretch>
        </p:blipFill>
        <p:spPr>
          <a:xfrm>
            <a:off x="4408986" y="2300101"/>
            <a:ext cx="907624" cy="907624"/>
          </a:xfrm>
          <a:prstGeom prst="rect">
            <a:avLst/>
          </a:prstGeom>
        </p:spPr>
      </p:pic>
      <p:pic>
        <p:nvPicPr>
          <p:cNvPr id="37" name="图片 36">
            <a:extLst>
              <a:ext uri="{FF2B5EF4-FFF2-40B4-BE49-F238E27FC236}">
                <a16:creationId xmlns:a16="http://schemas.microsoft.com/office/drawing/2014/main" id="{7A101A30-8E6C-41CD-ABDE-CB6FAEB78131}"/>
              </a:ext>
            </a:extLst>
          </p:cNvPr>
          <p:cNvPicPr>
            <a:picLocks noChangeAspect="1"/>
          </p:cNvPicPr>
          <p:nvPr/>
        </p:nvPicPr>
        <p:blipFill>
          <a:blip r:embed="rId8"/>
          <a:stretch>
            <a:fillRect/>
          </a:stretch>
        </p:blipFill>
        <p:spPr>
          <a:xfrm>
            <a:off x="5534467" y="2317112"/>
            <a:ext cx="907624" cy="907624"/>
          </a:xfrm>
          <a:prstGeom prst="rect">
            <a:avLst/>
          </a:prstGeom>
        </p:spPr>
      </p:pic>
      <p:pic>
        <p:nvPicPr>
          <p:cNvPr id="39" name="图片 38">
            <a:extLst>
              <a:ext uri="{FF2B5EF4-FFF2-40B4-BE49-F238E27FC236}">
                <a16:creationId xmlns:a16="http://schemas.microsoft.com/office/drawing/2014/main" id="{616F701F-DB11-42CD-BD1A-ECF42ADF492A}"/>
              </a:ext>
            </a:extLst>
          </p:cNvPr>
          <p:cNvPicPr>
            <a:picLocks noChangeAspect="1"/>
          </p:cNvPicPr>
          <p:nvPr/>
        </p:nvPicPr>
        <p:blipFill>
          <a:blip r:embed="rId9"/>
          <a:stretch>
            <a:fillRect/>
          </a:stretch>
        </p:blipFill>
        <p:spPr>
          <a:xfrm>
            <a:off x="6787007" y="2294867"/>
            <a:ext cx="907624" cy="907624"/>
          </a:xfrm>
          <a:prstGeom prst="rect">
            <a:avLst/>
          </a:prstGeom>
        </p:spPr>
      </p:pic>
      <p:sp>
        <p:nvSpPr>
          <p:cNvPr id="40" name="文本框 39">
            <a:extLst>
              <a:ext uri="{FF2B5EF4-FFF2-40B4-BE49-F238E27FC236}">
                <a16:creationId xmlns:a16="http://schemas.microsoft.com/office/drawing/2014/main" id="{3A556B41-C9D2-45AD-8B24-514928D51C57}"/>
              </a:ext>
            </a:extLst>
          </p:cNvPr>
          <p:cNvSpPr txBox="1"/>
          <p:nvPr/>
        </p:nvSpPr>
        <p:spPr>
          <a:xfrm>
            <a:off x="4350299" y="3286597"/>
            <a:ext cx="3872753"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Negative sample patches(healthy skin) from ACNE04</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5033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4F17662D-E1F8-44B9-9AA2-F5396461E463}"/>
              </a:ext>
            </a:extLst>
          </p:cNvPr>
          <p:cNvSpPr txBox="1">
            <a:spLocks/>
          </p:cNvSpPr>
          <p:nvPr/>
        </p:nvSpPr>
        <p:spPr>
          <a:xfrm>
            <a:off x="498834" y="213026"/>
            <a:ext cx="7801106" cy="666147"/>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569CD6"/>
                </a:solidFill>
                <a:effectLst/>
                <a:latin typeface="Consolas" panose="020B0609020204030204" pitchFamily="49" charset="0"/>
              </a:rPr>
              <a:t>Cross-Domain Acne Classification</a:t>
            </a:r>
          </a:p>
          <a:p>
            <a:r>
              <a:rPr lang="en-US" altLang="zh-CN" sz="3600" b="1" dirty="0">
                <a:solidFill>
                  <a:srgbClr val="569CD6"/>
                </a:solidFill>
                <a:effectLst/>
                <a:latin typeface="Consolas" panose="020B0609020204030204" pitchFamily="49" charset="0"/>
              </a:rPr>
              <a:t>Enhancing Skin Awareness: Color &amp; Texture + Backbone </a:t>
            </a:r>
            <a:endParaRPr lang="en-US" altLang="zh-CN" sz="3600" b="0" dirty="0">
              <a:solidFill>
                <a:srgbClr val="CCCCCC"/>
              </a:solidFill>
              <a:effectLst/>
              <a:latin typeface="Consolas" panose="020B0609020204030204" pitchFamily="49" charset="0"/>
            </a:endParaRPr>
          </a:p>
        </p:txBody>
      </p:sp>
      <p:pic>
        <p:nvPicPr>
          <p:cNvPr id="15" name="图片 14">
            <a:extLst>
              <a:ext uri="{FF2B5EF4-FFF2-40B4-BE49-F238E27FC236}">
                <a16:creationId xmlns:a16="http://schemas.microsoft.com/office/drawing/2014/main" id="{37ED2F9C-2DF8-4CA9-9FAB-ABAF5DB0E930}"/>
              </a:ext>
            </a:extLst>
          </p:cNvPr>
          <p:cNvPicPr>
            <a:picLocks noChangeAspect="1"/>
          </p:cNvPicPr>
          <p:nvPr/>
        </p:nvPicPr>
        <p:blipFill>
          <a:blip r:embed="rId2"/>
          <a:stretch>
            <a:fillRect/>
          </a:stretch>
        </p:blipFill>
        <p:spPr>
          <a:xfrm>
            <a:off x="566904" y="1838635"/>
            <a:ext cx="6557968" cy="2004901"/>
          </a:xfrm>
          <a:prstGeom prst="rect">
            <a:avLst/>
          </a:prstGeom>
        </p:spPr>
      </p:pic>
      <p:pic>
        <p:nvPicPr>
          <p:cNvPr id="17" name="图片 16">
            <a:extLst>
              <a:ext uri="{FF2B5EF4-FFF2-40B4-BE49-F238E27FC236}">
                <a16:creationId xmlns:a16="http://schemas.microsoft.com/office/drawing/2014/main" id="{DA9E5548-191E-4BEA-A83D-73658381FD98}"/>
              </a:ext>
            </a:extLst>
          </p:cNvPr>
          <p:cNvPicPr>
            <a:picLocks noChangeAspect="1"/>
          </p:cNvPicPr>
          <p:nvPr/>
        </p:nvPicPr>
        <p:blipFill rotWithShape="1">
          <a:blip r:embed="rId3"/>
          <a:srcRect r="13388"/>
          <a:stretch/>
        </p:blipFill>
        <p:spPr>
          <a:xfrm>
            <a:off x="595868" y="4592074"/>
            <a:ext cx="6557968" cy="865334"/>
          </a:xfrm>
          <a:prstGeom prst="rect">
            <a:avLst/>
          </a:prstGeom>
        </p:spPr>
      </p:pic>
      <p:sp>
        <p:nvSpPr>
          <p:cNvPr id="18" name="文本框 17">
            <a:extLst>
              <a:ext uri="{FF2B5EF4-FFF2-40B4-BE49-F238E27FC236}">
                <a16:creationId xmlns:a16="http://schemas.microsoft.com/office/drawing/2014/main" id="{8B14F229-E882-4EC3-B963-13E9F9170341}"/>
              </a:ext>
            </a:extLst>
          </p:cNvPr>
          <p:cNvSpPr txBox="1"/>
          <p:nvPr/>
        </p:nvSpPr>
        <p:spPr>
          <a:xfrm>
            <a:off x="422247" y="1090097"/>
            <a:ext cx="11769753" cy="1384995"/>
          </a:xfrm>
          <a:prstGeom prst="rect">
            <a:avLst/>
          </a:prstGeom>
          <a:noFill/>
        </p:spPr>
        <p:txBody>
          <a:bodyPr wrap="square" rtlCol="0">
            <a:spAutoFit/>
          </a:bodyPr>
          <a:lstStyle/>
          <a:p>
            <a:pPr marL="285750" indent="-285750">
              <a:buFont typeface="Arial" panose="020B0604020202020204" pitchFamily="34" charset="0"/>
              <a:buChar char="•"/>
            </a:pPr>
            <a:r>
              <a:rPr lang="en-US" altLang="zh-CN" sz="1400" b="1" dirty="0">
                <a:latin typeface="Times New Roman" panose="02020603050405020304" pitchFamily="18" charset="0"/>
                <a:cs typeface="Times New Roman" panose="02020603050405020304" pitchFamily="18" charset="0"/>
              </a:rPr>
              <a:t>Color Contrast Awareness:</a:t>
            </a:r>
          </a:p>
          <a:p>
            <a:r>
              <a:rPr lang="en-US" altLang="zh-CN" sz="1400" dirty="0">
                <a:latin typeface="Times New Roman" panose="02020603050405020304" pitchFamily="18" charset="0"/>
                <a:cs typeface="Times New Roman" panose="02020603050405020304" pitchFamily="18" charset="0"/>
              </a:rPr>
              <a:t>Acne is often distinguished by redness, discoloration, or pigmentation. We apply </a:t>
            </a:r>
            <a:r>
              <a:rPr lang="en-US" altLang="zh-CN" sz="1400" dirty="0" err="1">
                <a:latin typeface="Times New Roman" panose="02020603050405020304" pitchFamily="18" charset="0"/>
                <a:cs typeface="Times New Roman" panose="02020603050405020304" pitchFamily="18" charset="0"/>
              </a:rPr>
              <a:t>ColorJitter</a:t>
            </a:r>
            <a:r>
              <a:rPr lang="en-US" altLang="zh-CN" sz="1400" dirty="0">
                <a:latin typeface="Times New Roman" panose="02020603050405020304" pitchFamily="18" charset="0"/>
                <a:cs typeface="Times New Roman" panose="02020603050405020304" pitchFamily="18" charset="0"/>
              </a:rPr>
              <a:t> during data augmentation to make the model sensitive to these features.</a:t>
            </a:r>
          </a:p>
          <a:p>
            <a:pPr marL="285750" indent="-285750">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endParaRPr lang="zh-CN" altLang="en-US" sz="14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4CD5A024-E89A-4B17-9661-1D8E16E933D6}"/>
              </a:ext>
            </a:extLst>
          </p:cNvPr>
          <p:cNvSpPr txBox="1"/>
          <p:nvPr/>
        </p:nvSpPr>
        <p:spPr>
          <a:xfrm>
            <a:off x="498834" y="4018798"/>
            <a:ext cx="11769753" cy="954107"/>
          </a:xfrm>
          <a:prstGeom prst="rect">
            <a:avLst/>
          </a:prstGeom>
          <a:noFill/>
        </p:spPr>
        <p:txBody>
          <a:bodyPr wrap="square" rtlCol="0">
            <a:spAutoFit/>
          </a:bodyPr>
          <a:lstStyle/>
          <a:p>
            <a:pPr marL="285750" indent="-285750">
              <a:buFont typeface="Arial" panose="020B0604020202020204" pitchFamily="34" charset="0"/>
              <a:buChar char="•"/>
            </a:pPr>
            <a:r>
              <a:rPr lang="en-US" altLang="zh-CN" sz="1400" b="1" dirty="0">
                <a:latin typeface="Times New Roman" panose="02020603050405020304" pitchFamily="18" charset="0"/>
                <a:cs typeface="Times New Roman" panose="02020603050405020304" pitchFamily="18" charset="0"/>
              </a:rPr>
              <a:t>Texture Feature Enhancement:</a:t>
            </a:r>
          </a:p>
          <a:p>
            <a:r>
              <a:rPr lang="en-US" altLang="zh-CN" sz="1400" dirty="0">
                <a:latin typeface="Times New Roman" panose="02020603050405020304" pitchFamily="18" charset="0"/>
                <a:cs typeface="Times New Roman" panose="02020603050405020304" pitchFamily="18" charset="0"/>
              </a:rPr>
              <a:t>Acne lesions differ in surface texture (bumps, edges). To better capture these features, we use a deeper backbone network:</a:t>
            </a:r>
          </a:p>
          <a:p>
            <a:endParaRPr lang="en-US" altLang="zh-CN" sz="1400" dirty="0">
              <a:latin typeface="Times New Roman" panose="02020603050405020304" pitchFamily="18" charset="0"/>
              <a:cs typeface="Times New Roman" panose="02020603050405020304" pitchFamily="18" charset="0"/>
            </a:endParaRPr>
          </a:p>
          <a:p>
            <a:endParaRPr lang="zh-CN" altLang="en-US" sz="1400"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FDB2658E-78AE-452E-9237-5028D545C978}"/>
              </a:ext>
            </a:extLst>
          </p:cNvPr>
          <p:cNvSpPr txBox="1"/>
          <p:nvPr/>
        </p:nvSpPr>
        <p:spPr>
          <a:xfrm>
            <a:off x="566904" y="5690867"/>
            <a:ext cx="11769753" cy="738664"/>
          </a:xfrm>
          <a:prstGeom prst="rect">
            <a:avLst/>
          </a:prstGeom>
          <a:noFill/>
        </p:spPr>
        <p:txBody>
          <a:bodyPr wrap="square" rtlCol="0">
            <a:spAutoFit/>
          </a:bodyPr>
          <a:lstStyle/>
          <a:p>
            <a:pPr marL="285750" indent="-285750">
              <a:buFont typeface="Arial" panose="020B0604020202020204" pitchFamily="34" charset="0"/>
              <a:buChar char="•"/>
            </a:pPr>
            <a:r>
              <a:rPr lang="en-US" altLang="zh-CN" sz="1400" b="1" dirty="0">
                <a:latin typeface="Times New Roman" panose="02020603050405020304" pitchFamily="18" charset="0"/>
                <a:cs typeface="Times New Roman" panose="02020603050405020304" pitchFamily="18" charset="0"/>
              </a:rPr>
              <a:t>Why ResNet50?</a:t>
            </a:r>
          </a:p>
          <a:p>
            <a:r>
              <a:rPr lang="en-US" altLang="zh-CN" sz="1400" dirty="0">
                <a:latin typeface="Times New Roman" panose="02020603050405020304" pitchFamily="18" charset="0"/>
                <a:cs typeface="Times New Roman" panose="02020603050405020304" pitchFamily="18" charset="0"/>
              </a:rPr>
              <a:t>Compared to ResNet18, ResNet50 offers stronger feature extraction for: Local skin textures + Edges and contours + Robustness in cross-domain scenarios</a:t>
            </a:r>
          </a:p>
          <a:p>
            <a:r>
              <a:rPr lang="en-US" altLang="zh-CN" sz="1400" dirty="0">
                <a:latin typeface="Times New Roman" panose="02020603050405020304" pitchFamily="18" charset="0"/>
                <a:cs typeface="Times New Roman" panose="02020603050405020304" pitchFamily="18" charset="0"/>
              </a:rPr>
              <a:t>All</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in</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all,</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ResNet50 is a better choice for our task.</a:t>
            </a:r>
          </a:p>
        </p:txBody>
      </p:sp>
    </p:spTree>
    <p:extLst>
      <p:ext uri="{BB962C8B-B14F-4D97-AF65-F5344CB8AC3E}">
        <p14:creationId xmlns:p14="http://schemas.microsoft.com/office/powerpoint/2010/main" val="4141027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4293C9D-40A1-43B0-9E12-669E9A3EFF83}"/>
              </a:ext>
            </a:extLst>
          </p:cNvPr>
          <p:cNvSpPr txBox="1">
            <a:spLocks/>
          </p:cNvSpPr>
          <p:nvPr/>
        </p:nvSpPr>
        <p:spPr>
          <a:xfrm>
            <a:off x="498833" y="213026"/>
            <a:ext cx="10440867" cy="66614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srgbClr val="569CD6"/>
                </a:solidFill>
                <a:effectLst/>
                <a:latin typeface="Consolas" panose="020B0609020204030204" pitchFamily="49" charset="0"/>
              </a:rPr>
              <a:t>Cross-Domain Acne Classification - Model Design(Model &amp; Analysis) </a:t>
            </a:r>
            <a:endParaRPr lang="en-US" altLang="zh-CN" sz="2400" b="0" dirty="0">
              <a:solidFill>
                <a:srgbClr val="CCCCCC"/>
              </a:solidFill>
              <a:effectLst/>
              <a:latin typeface="Consolas" panose="020B0609020204030204" pitchFamily="49" charset="0"/>
            </a:endParaRPr>
          </a:p>
        </p:txBody>
      </p:sp>
      <p:sp>
        <p:nvSpPr>
          <p:cNvPr id="8" name="文本框 7">
            <a:extLst>
              <a:ext uri="{FF2B5EF4-FFF2-40B4-BE49-F238E27FC236}">
                <a16:creationId xmlns:a16="http://schemas.microsoft.com/office/drawing/2014/main" id="{FD1034F8-AE90-4171-B348-423399390131}"/>
              </a:ext>
            </a:extLst>
          </p:cNvPr>
          <p:cNvSpPr txBox="1"/>
          <p:nvPr/>
        </p:nvSpPr>
        <p:spPr>
          <a:xfrm>
            <a:off x="171207" y="2692222"/>
            <a:ext cx="5803425" cy="1877437"/>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400" b="1" dirty="0">
                <a:latin typeface="Times New Roman" panose="02020603050405020304" pitchFamily="18" charset="0"/>
                <a:cs typeface="Times New Roman" panose="02020603050405020304" pitchFamily="18" charset="0"/>
              </a:rPr>
              <a:t>V1: </a:t>
            </a:r>
            <a:r>
              <a:rPr lang="en-US" altLang="zh-CN" sz="1400" b="1" dirty="0" err="1">
                <a:latin typeface="Times New Roman" panose="02020603050405020304" pitchFamily="18" charset="0"/>
                <a:cs typeface="Times New Roman" panose="02020603050405020304" pitchFamily="18" charset="0"/>
              </a:rPr>
              <a:t>Facenet</a:t>
            </a:r>
            <a:endParaRPr lang="en-US" altLang="zh-CN" sz="1400" b="1" dirty="0">
              <a:latin typeface="Times New Roman" panose="02020603050405020304" pitchFamily="18" charset="0"/>
              <a:cs typeface="Times New Roman" panose="02020603050405020304" pitchFamily="18" charset="0"/>
            </a:endParaRPr>
          </a:p>
          <a:p>
            <a:pPr algn="just"/>
            <a:r>
              <a:rPr lang="en-US" altLang="zh-CN" sz="1200" b="1" dirty="0">
                <a:latin typeface="Times New Roman" panose="02020603050405020304" pitchFamily="18" charset="0"/>
                <a:cs typeface="Times New Roman" panose="02020603050405020304" pitchFamily="18" charset="0"/>
              </a:rPr>
              <a:t>Model: </a:t>
            </a:r>
            <a:r>
              <a:rPr lang="en-US" altLang="zh-CN" sz="1200" dirty="0">
                <a:latin typeface="Times New Roman" panose="02020603050405020304" pitchFamily="18" charset="0"/>
                <a:cs typeface="Times New Roman" panose="02020603050405020304" pitchFamily="18" charset="0"/>
              </a:rPr>
              <a:t>We train a binary classifier to distinguish between acne (positive) and normal (negative) skin patches using image-level labels. Natural imbalanced dataset.</a:t>
            </a:r>
          </a:p>
          <a:p>
            <a:pPr algn="just"/>
            <a:r>
              <a:rPr lang="en-US" altLang="zh-CN" sz="1200" b="1" dirty="0">
                <a:latin typeface="Times New Roman" panose="02020603050405020304" pitchFamily="18" charset="0"/>
                <a:cs typeface="Times New Roman" panose="02020603050405020304" pitchFamily="18" charset="0"/>
              </a:rPr>
              <a:t>Result: </a:t>
            </a:r>
            <a:r>
              <a:rPr lang="en-US" altLang="zh-CN" sz="1200" dirty="0">
                <a:latin typeface="Times New Roman" panose="02020603050405020304" pitchFamily="18" charset="0"/>
                <a:cs typeface="Times New Roman" panose="02020603050405020304" pitchFamily="18" charset="0"/>
              </a:rPr>
              <a:t>Despite high accuracy, the model fails entirely at detecting positive samples, leading to 0 precision, recall, and F1 score — a typical symptom of severe class imbalance (i.e., only predicting negatives correctly).</a:t>
            </a:r>
          </a:p>
          <a:p>
            <a:pPr algn="just"/>
            <a:endParaRPr lang="en-US" altLang="zh-CN"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pPr algn="just"/>
            <a:endParaRPr lang="zh-CN" altLang="en-US" sz="14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1F5D0ABB-21F7-4D49-B4E3-E535CCD33899}"/>
              </a:ext>
            </a:extLst>
          </p:cNvPr>
          <p:cNvSpPr txBox="1"/>
          <p:nvPr/>
        </p:nvSpPr>
        <p:spPr>
          <a:xfrm>
            <a:off x="171207" y="4006676"/>
            <a:ext cx="5671023" cy="1446550"/>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400" b="1" dirty="0">
                <a:latin typeface="Times New Roman" panose="02020603050405020304" pitchFamily="18" charset="0"/>
                <a:cs typeface="Times New Roman" panose="02020603050405020304" pitchFamily="18" charset="0"/>
              </a:rPr>
              <a:t>V2:  </a:t>
            </a:r>
            <a:r>
              <a:rPr lang="en-US" altLang="zh-CN" sz="1400" b="1" dirty="0" err="1">
                <a:latin typeface="Times New Roman" panose="02020603050405020304" pitchFamily="18" charset="0"/>
                <a:cs typeface="Times New Roman" panose="02020603050405020304" pitchFamily="18" charset="0"/>
              </a:rPr>
              <a:t>Facenet</a:t>
            </a:r>
            <a:r>
              <a:rPr lang="en-US" altLang="zh-CN" sz="1400" b="1" dirty="0">
                <a:latin typeface="Times New Roman" panose="02020603050405020304" pitchFamily="18" charset="0"/>
                <a:cs typeface="Times New Roman" panose="02020603050405020304" pitchFamily="18" charset="0"/>
              </a:rPr>
              <a:t> + Basic Augmentations</a:t>
            </a:r>
          </a:p>
          <a:p>
            <a:pPr algn="just"/>
            <a:r>
              <a:rPr lang="en-US" altLang="zh-CN" sz="1200" b="1" dirty="0">
                <a:latin typeface="Times New Roman" panose="02020603050405020304" pitchFamily="18" charset="0"/>
                <a:cs typeface="Times New Roman" panose="02020603050405020304" pitchFamily="18" charset="0"/>
              </a:rPr>
              <a:t>Model:</a:t>
            </a:r>
            <a:r>
              <a:rPr lang="en-US" altLang="zh-CN" sz="1200" dirty="0">
                <a:latin typeface="Times New Roman" panose="02020603050405020304" pitchFamily="18" charset="0"/>
                <a:cs typeface="Times New Roman" panose="02020603050405020304" pitchFamily="18" charset="0"/>
              </a:rPr>
              <a:t> Building on the first version, our goal is to generalize skin tone and pose. To achieve this, we added basic augmentations such as Color, Blur, Rotation, Flip, and Crop. Natural imbalanced dataset.</a:t>
            </a:r>
          </a:p>
          <a:p>
            <a:pPr algn="just"/>
            <a:r>
              <a:rPr lang="en-US" altLang="zh-CN" sz="1200" b="1" dirty="0">
                <a:latin typeface="Times New Roman" panose="02020603050405020304" pitchFamily="18" charset="0"/>
                <a:cs typeface="Times New Roman" panose="02020603050405020304" pitchFamily="18" charset="0"/>
              </a:rPr>
              <a:t>Result: </a:t>
            </a:r>
            <a:r>
              <a:rPr lang="en-US" altLang="zh-CN" sz="1200" dirty="0">
                <a:latin typeface="Times New Roman" panose="02020603050405020304" pitchFamily="18" charset="0"/>
                <a:cs typeface="Times New Roman" panose="02020603050405020304" pitchFamily="18" charset="0"/>
              </a:rPr>
              <a:t>V2 shows a significant improvement in AUROC, which indicates better performance in distinguishing classes even though it still fails to detect positive instances (0% recall</a:t>
            </a:r>
            <a:r>
              <a:rPr lang="en-US" altLang="zh-CN" sz="1400" dirty="0">
                <a:latin typeface="Times New Roman" panose="02020603050405020304" pitchFamily="18" charset="0"/>
                <a:cs typeface="Times New Roman" panose="02020603050405020304" pitchFamily="18" charset="0"/>
              </a:rPr>
              <a:t>)</a:t>
            </a:r>
          </a:p>
        </p:txBody>
      </p:sp>
      <p:sp>
        <p:nvSpPr>
          <p:cNvPr id="11" name="文本框 10">
            <a:extLst>
              <a:ext uri="{FF2B5EF4-FFF2-40B4-BE49-F238E27FC236}">
                <a16:creationId xmlns:a16="http://schemas.microsoft.com/office/drawing/2014/main" id="{006F588A-F305-4AAB-A56C-8B2270CA4AD6}"/>
              </a:ext>
            </a:extLst>
          </p:cNvPr>
          <p:cNvSpPr txBox="1"/>
          <p:nvPr/>
        </p:nvSpPr>
        <p:spPr>
          <a:xfrm>
            <a:off x="171207" y="5508012"/>
            <a:ext cx="6096688" cy="1446550"/>
          </a:xfrm>
          <a:prstGeom prst="rect">
            <a:avLst/>
          </a:prstGeom>
          <a:noFill/>
        </p:spPr>
        <p:txBody>
          <a:bodyPr wrap="square">
            <a:spAutoFit/>
          </a:bodyPr>
          <a:lstStyle/>
          <a:p>
            <a:pPr marL="285750" indent="-285750">
              <a:buFont typeface="Arial" panose="020B0604020202020204" pitchFamily="34" charset="0"/>
              <a:buChar char="•"/>
            </a:pPr>
            <a:r>
              <a:rPr lang="en-US" altLang="zh-CN" sz="1400" b="1" dirty="0">
                <a:latin typeface="Times New Roman" panose="02020603050405020304" pitchFamily="18" charset="0"/>
                <a:cs typeface="Times New Roman" panose="02020603050405020304" pitchFamily="18" charset="0"/>
              </a:rPr>
              <a:t>V2-weighted :  </a:t>
            </a:r>
            <a:r>
              <a:rPr lang="en-US" altLang="zh-CN" sz="1400" b="1" dirty="0" err="1">
                <a:latin typeface="Times New Roman" panose="02020603050405020304" pitchFamily="18" charset="0"/>
                <a:cs typeface="Times New Roman" panose="02020603050405020304" pitchFamily="18" charset="0"/>
              </a:rPr>
              <a:t>Facenet</a:t>
            </a:r>
            <a:r>
              <a:rPr lang="en-US" altLang="zh-CN" sz="1400" b="1" dirty="0">
                <a:latin typeface="Times New Roman" panose="02020603050405020304" pitchFamily="18" charset="0"/>
                <a:cs typeface="Times New Roman" panose="02020603050405020304" pitchFamily="18" charset="0"/>
              </a:rPr>
              <a:t> + Basic Augmentations</a:t>
            </a:r>
          </a:p>
          <a:p>
            <a:r>
              <a:rPr lang="en-US" altLang="zh-CN" sz="1200" b="1" dirty="0">
                <a:latin typeface="Times New Roman" panose="02020603050405020304" pitchFamily="18" charset="0"/>
                <a:cs typeface="Times New Roman" panose="02020603050405020304" pitchFamily="18" charset="0"/>
              </a:rPr>
              <a:t>Model:</a:t>
            </a:r>
            <a:r>
              <a:rPr lang="en-US" altLang="zh-CN" sz="1200" dirty="0">
                <a:latin typeface="Times New Roman" panose="02020603050405020304" pitchFamily="18" charset="0"/>
                <a:cs typeface="Times New Roman" panose="02020603050405020304" pitchFamily="18" charset="0"/>
              </a:rPr>
              <a:t> Same as V2. But 1:1 balanced dataset of ACNE and non-ACNE samples </a:t>
            </a:r>
          </a:p>
          <a:p>
            <a:r>
              <a:rPr lang="en-US" altLang="zh-CN" sz="1200" b="1" dirty="0">
                <a:latin typeface="Times New Roman" panose="02020603050405020304" pitchFamily="18" charset="0"/>
                <a:cs typeface="Times New Roman" panose="02020603050405020304" pitchFamily="18" charset="0"/>
              </a:rPr>
              <a:t>Result</a:t>
            </a:r>
            <a:r>
              <a:rPr lang="en-US" altLang="zh-CN" sz="1200" dirty="0">
                <a:latin typeface="Times New Roman" panose="02020603050405020304" pitchFamily="18" charset="0"/>
                <a:cs typeface="Times New Roman" panose="02020603050405020304" pitchFamily="18" charset="0"/>
              </a:rPr>
              <a:t>: The imbalanced training set (V2) performed slightly better than the balanced one (V2_Weighted) in terms of AUROC (0.5268 vs. 0.5076), despite both achieving high accuracy but poor recall/precision due to label sparsity. Artificially balancing the dataset (as in V2_Weighted) may hinder generalization by overfitting to rare positive samples.</a:t>
            </a:r>
          </a:p>
          <a:p>
            <a:endParaRPr lang="en-US" altLang="zh-CN" sz="14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2C9C8F03-E494-40B6-9E19-583F5826A64A}"/>
              </a:ext>
            </a:extLst>
          </p:cNvPr>
          <p:cNvSpPr txBox="1"/>
          <p:nvPr/>
        </p:nvSpPr>
        <p:spPr>
          <a:xfrm>
            <a:off x="6096000" y="933959"/>
            <a:ext cx="5671023" cy="126188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400" b="1" dirty="0">
                <a:latin typeface="Times New Roman" panose="02020603050405020304" pitchFamily="18" charset="0"/>
                <a:cs typeface="Times New Roman" panose="02020603050405020304" pitchFamily="18" charset="0"/>
              </a:rPr>
              <a:t>V3: </a:t>
            </a:r>
            <a:r>
              <a:rPr lang="en-US" altLang="zh-CN" sz="1400" b="1" dirty="0" err="1">
                <a:latin typeface="Times New Roman" panose="02020603050405020304" pitchFamily="18" charset="0"/>
                <a:cs typeface="Times New Roman" panose="02020603050405020304" pitchFamily="18" charset="0"/>
              </a:rPr>
              <a:t>Facenet</a:t>
            </a:r>
            <a:r>
              <a:rPr lang="en-US" altLang="zh-CN" sz="1400" b="1" dirty="0">
                <a:latin typeface="Times New Roman" panose="02020603050405020304" pitchFamily="18" charset="0"/>
                <a:cs typeface="Times New Roman" panose="02020603050405020304" pitchFamily="18" charset="0"/>
              </a:rPr>
              <a:t> + Three Augmentations </a:t>
            </a:r>
          </a:p>
          <a:p>
            <a:pPr algn="just"/>
            <a:r>
              <a:rPr lang="en-US" altLang="zh-CN" sz="1200" b="1" dirty="0">
                <a:latin typeface="Times New Roman" panose="02020603050405020304" pitchFamily="18" charset="0"/>
                <a:cs typeface="Times New Roman" panose="02020603050405020304" pitchFamily="18" charset="0"/>
              </a:rPr>
              <a:t>Model:</a:t>
            </a:r>
            <a:r>
              <a:rPr lang="en-US" altLang="zh-CN" sz="1200" dirty="0">
                <a:latin typeface="Times New Roman" panose="02020603050405020304" pitchFamily="18" charset="0"/>
                <a:cs typeface="Times New Roman" panose="02020603050405020304" pitchFamily="18" charset="0"/>
              </a:rPr>
              <a:t> Building on the first version, our goal is to Simulate texture shift, occlusion, and blur. To validate whether HSV + Cutout + Affine further improve results</a:t>
            </a:r>
          </a:p>
          <a:p>
            <a:pPr algn="just"/>
            <a:r>
              <a:rPr lang="en-US" altLang="zh-CN" sz="1200" b="1" dirty="0">
                <a:latin typeface="Times New Roman" panose="02020603050405020304" pitchFamily="18" charset="0"/>
                <a:cs typeface="Times New Roman" panose="02020603050405020304" pitchFamily="18" charset="0"/>
              </a:rPr>
              <a:t>Result: </a:t>
            </a:r>
            <a:r>
              <a:rPr lang="en-US" altLang="zh-CN" sz="1200" dirty="0">
                <a:latin typeface="Times New Roman" panose="02020603050405020304" pitchFamily="18" charset="0"/>
                <a:cs typeface="Times New Roman" panose="02020603050405020304" pitchFamily="18" charset="0"/>
              </a:rPr>
              <a:t>V3 shows a improvement in AUROC(Compare to v1), which indicates better performance in distinguishing classes even though it still fails to detect positive instances (0% recall</a:t>
            </a:r>
            <a:r>
              <a:rPr lang="en-US" altLang="zh-CN" sz="1400" dirty="0">
                <a:latin typeface="Times New Roman" panose="02020603050405020304" pitchFamily="18" charset="0"/>
                <a:cs typeface="Times New Roman" panose="02020603050405020304" pitchFamily="18" charset="0"/>
              </a:rPr>
              <a:t>)</a:t>
            </a:r>
          </a:p>
        </p:txBody>
      </p:sp>
      <p:sp>
        <p:nvSpPr>
          <p:cNvPr id="13" name="文本框 12">
            <a:extLst>
              <a:ext uri="{FF2B5EF4-FFF2-40B4-BE49-F238E27FC236}">
                <a16:creationId xmlns:a16="http://schemas.microsoft.com/office/drawing/2014/main" id="{B64B9C83-0443-45DB-B03A-08537D4F7DF6}"/>
              </a:ext>
            </a:extLst>
          </p:cNvPr>
          <p:cNvSpPr txBox="1"/>
          <p:nvPr/>
        </p:nvSpPr>
        <p:spPr>
          <a:xfrm>
            <a:off x="6096000" y="2470317"/>
            <a:ext cx="6096688" cy="1046440"/>
          </a:xfrm>
          <a:prstGeom prst="rect">
            <a:avLst/>
          </a:prstGeom>
          <a:noFill/>
        </p:spPr>
        <p:txBody>
          <a:bodyPr wrap="square">
            <a:spAutoFit/>
          </a:bodyPr>
          <a:lstStyle/>
          <a:p>
            <a:pPr marL="285750" indent="-285750">
              <a:buFont typeface="Arial" panose="020B0604020202020204" pitchFamily="34" charset="0"/>
              <a:buChar char="•"/>
            </a:pPr>
            <a:r>
              <a:rPr lang="en-US" altLang="zh-CN" sz="1400" b="1" dirty="0">
                <a:latin typeface="Times New Roman" panose="02020603050405020304" pitchFamily="18" charset="0"/>
                <a:cs typeface="Times New Roman" panose="02020603050405020304" pitchFamily="18" charset="0"/>
              </a:rPr>
              <a:t>V3-weighted :  </a:t>
            </a:r>
            <a:r>
              <a:rPr lang="en-US" altLang="zh-CN" sz="1400" b="1" dirty="0" err="1">
                <a:latin typeface="Times New Roman" panose="02020603050405020304" pitchFamily="18" charset="0"/>
                <a:cs typeface="Times New Roman" panose="02020603050405020304" pitchFamily="18" charset="0"/>
              </a:rPr>
              <a:t>Facenet</a:t>
            </a:r>
            <a:r>
              <a:rPr lang="en-US" altLang="zh-CN" sz="1400" b="1" dirty="0">
                <a:latin typeface="Times New Roman" panose="02020603050405020304" pitchFamily="18" charset="0"/>
                <a:cs typeface="Times New Roman" panose="02020603050405020304" pitchFamily="18" charset="0"/>
              </a:rPr>
              <a:t> + Three Augmentations (Paper Method)</a:t>
            </a:r>
          </a:p>
          <a:p>
            <a:r>
              <a:rPr lang="en-US" altLang="zh-CN" sz="1200" b="1" dirty="0">
                <a:latin typeface="Times New Roman" panose="02020603050405020304" pitchFamily="18" charset="0"/>
                <a:cs typeface="Times New Roman" panose="02020603050405020304" pitchFamily="18" charset="0"/>
              </a:rPr>
              <a:t>Model:</a:t>
            </a:r>
            <a:r>
              <a:rPr lang="en-US" altLang="zh-CN" sz="1200" dirty="0">
                <a:latin typeface="Times New Roman" panose="02020603050405020304" pitchFamily="18" charset="0"/>
                <a:cs typeface="Times New Roman" panose="02020603050405020304" pitchFamily="18" charset="0"/>
              </a:rPr>
              <a:t> Same as V3. But 1:1 balanced dataset of ACNE and non-ACNE samples </a:t>
            </a:r>
          </a:p>
          <a:p>
            <a:r>
              <a:rPr lang="en-US" altLang="zh-CN" sz="1200" b="1" dirty="0">
                <a:latin typeface="Times New Roman" panose="02020603050405020304" pitchFamily="18" charset="0"/>
                <a:cs typeface="Times New Roman" panose="02020603050405020304" pitchFamily="18" charset="0"/>
              </a:rPr>
              <a:t>Result</a:t>
            </a:r>
            <a:r>
              <a:rPr lang="en-US" altLang="zh-CN" sz="1200" dirty="0">
                <a:latin typeface="Times New Roman" panose="02020603050405020304" pitchFamily="18" charset="0"/>
                <a:cs typeface="Times New Roman" panose="02020603050405020304" pitchFamily="18" charset="0"/>
              </a:rPr>
              <a:t>:  V3 aligns slightly better with real-world sparsity (its AUROC is marginally higher than V3_weighted). However, 0 recall and 0 Precision shows the model the model fails entirely at detecting positive samples</a:t>
            </a:r>
          </a:p>
        </p:txBody>
      </p:sp>
      <p:sp>
        <p:nvSpPr>
          <p:cNvPr id="14" name="文本框 13">
            <a:extLst>
              <a:ext uri="{FF2B5EF4-FFF2-40B4-BE49-F238E27FC236}">
                <a16:creationId xmlns:a16="http://schemas.microsoft.com/office/drawing/2014/main" id="{F6A6FD71-4B18-4540-A63E-B8893D41DAB3}"/>
              </a:ext>
            </a:extLst>
          </p:cNvPr>
          <p:cNvSpPr txBox="1"/>
          <p:nvPr/>
        </p:nvSpPr>
        <p:spPr>
          <a:xfrm>
            <a:off x="6062398" y="3862461"/>
            <a:ext cx="5803425" cy="2246769"/>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400" b="1" dirty="0">
                <a:latin typeface="Times New Roman" panose="02020603050405020304" pitchFamily="18" charset="0"/>
                <a:cs typeface="Times New Roman" panose="02020603050405020304" pitchFamily="18" charset="0"/>
              </a:rPr>
              <a:t>Conclusion!</a:t>
            </a:r>
          </a:p>
          <a:p>
            <a:pPr algn="just"/>
            <a:r>
              <a:rPr lang="en-US" altLang="zh-CN" sz="1200" b="1" dirty="0">
                <a:latin typeface="Times New Roman" panose="02020603050405020304" pitchFamily="18" charset="0"/>
                <a:cs typeface="Times New Roman" panose="02020603050405020304" pitchFamily="18" charset="0"/>
              </a:rPr>
              <a:t>Model / Data: </a:t>
            </a:r>
            <a:r>
              <a:rPr lang="en-US" altLang="zh-CN" sz="1200" dirty="0">
                <a:latin typeface="Times New Roman" panose="02020603050405020304" pitchFamily="18" charset="0"/>
                <a:cs typeface="Times New Roman" panose="02020603050405020304" pitchFamily="18" charset="0"/>
              </a:rPr>
              <a:t>We should use V2 as our base model. Besides, our experiment shows that train with natural imbalanced dataset can perform better in cross-domain detection task, since it is more close to the reality.</a:t>
            </a:r>
          </a:p>
          <a:p>
            <a:pPr algn="just"/>
            <a:r>
              <a:rPr lang="en-US" altLang="zh-CN" sz="1400" b="1" dirty="0">
                <a:latin typeface="Times New Roman" panose="02020603050405020304" pitchFamily="18" charset="0"/>
                <a:cs typeface="Times New Roman" panose="02020603050405020304" pitchFamily="18" charset="0"/>
              </a:rPr>
              <a:t>Analysis: </a:t>
            </a:r>
            <a:r>
              <a:rPr lang="en-US" altLang="zh-CN" sz="1200" dirty="0">
                <a:latin typeface="Times New Roman" panose="02020603050405020304" pitchFamily="18" charset="0"/>
                <a:cs typeface="Times New Roman" panose="02020603050405020304" pitchFamily="18" charset="0"/>
              </a:rPr>
              <a:t>Simply implementing data augmentation methods is not sufficient to effectively improve precision in cross-domain tasks, as it only enhances performance on the original dataset. To address this, we introduced </a:t>
            </a:r>
            <a:r>
              <a:rPr lang="en-US" altLang="zh-CN" sz="1200" dirty="0" err="1">
                <a:latin typeface="Times New Roman" panose="02020603050405020304" pitchFamily="18" charset="0"/>
                <a:cs typeface="Times New Roman" panose="02020603050405020304" pitchFamily="18" charset="0"/>
              </a:rPr>
              <a:t>CycleGAN</a:t>
            </a:r>
            <a:r>
              <a:rPr lang="en-US" altLang="zh-CN" sz="1200" dirty="0">
                <a:latin typeface="Times New Roman" panose="02020603050405020304" pitchFamily="18" charset="0"/>
                <a:cs typeface="Times New Roman" panose="02020603050405020304" pitchFamily="18" charset="0"/>
              </a:rPr>
              <a:t> to allow the Acne04 dataset to learn the features of the </a:t>
            </a:r>
            <a:r>
              <a:rPr lang="en-US" altLang="zh-CN" sz="1200" dirty="0" err="1">
                <a:latin typeface="Times New Roman" panose="02020603050405020304" pitchFamily="18" charset="0"/>
                <a:cs typeface="Times New Roman" panose="02020603050405020304" pitchFamily="18" charset="0"/>
              </a:rPr>
              <a:t>DermNet</a:t>
            </a:r>
            <a:r>
              <a:rPr lang="en-US" altLang="zh-CN" sz="1200" dirty="0">
                <a:latin typeface="Times New Roman" panose="02020603050405020304" pitchFamily="18" charset="0"/>
                <a:cs typeface="Times New Roman" panose="02020603050405020304" pitchFamily="18" charset="0"/>
              </a:rPr>
              <a:t> dataset, thereby improving domain adaptation and boosting model performance in cross-domain tasks.</a:t>
            </a:r>
          </a:p>
          <a:p>
            <a:pPr marL="285750" indent="-285750" algn="just">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pPr algn="just"/>
            <a:endParaRPr lang="zh-CN" altLang="en-US" sz="1400" dirty="0">
              <a:latin typeface="Times New Roman" panose="02020603050405020304" pitchFamily="18" charset="0"/>
              <a:cs typeface="Times New Roman" panose="02020603050405020304" pitchFamily="18" charset="0"/>
            </a:endParaRPr>
          </a:p>
        </p:txBody>
      </p:sp>
      <p:pic>
        <p:nvPicPr>
          <p:cNvPr id="15" name="图片 14">
            <a:extLst>
              <a:ext uri="{FF2B5EF4-FFF2-40B4-BE49-F238E27FC236}">
                <a16:creationId xmlns:a16="http://schemas.microsoft.com/office/drawing/2014/main" id="{53B313B5-3E4F-4AAD-9697-F8908F6F1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72" y="823348"/>
            <a:ext cx="5567584" cy="1764665"/>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C1FE8EA6-8388-464D-B7A7-54589075AD5D}"/>
              </a:ext>
            </a:extLst>
          </p:cNvPr>
          <p:cNvSpPr txBox="1"/>
          <p:nvPr/>
        </p:nvSpPr>
        <p:spPr>
          <a:xfrm>
            <a:off x="6958867" y="6072230"/>
            <a:ext cx="6096688" cy="523220"/>
          </a:xfrm>
          <a:prstGeom prst="rect">
            <a:avLst/>
          </a:prstGeom>
          <a:noFill/>
        </p:spPr>
        <p:txBody>
          <a:bodyPr wrap="square">
            <a:spAutoFit/>
          </a:bodyPr>
          <a:lstStyle/>
          <a:p>
            <a:r>
              <a:rPr lang="zh-CN" altLang="en-US" sz="2800" b="1" dirty="0">
                <a:latin typeface="Times New Roman" panose="02020603050405020304" pitchFamily="18" charset="0"/>
                <a:cs typeface="Times New Roman" panose="02020603050405020304" pitchFamily="18" charset="0"/>
              </a:rPr>
              <a:t>CycleGAN </a:t>
            </a:r>
            <a:r>
              <a:rPr lang="en-US" altLang="zh-CN" sz="2800" b="1" dirty="0">
                <a:latin typeface="Times New Roman" panose="02020603050405020304" pitchFamily="18" charset="0"/>
                <a:cs typeface="Times New Roman" panose="02020603050405020304" pitchFamily="18" charset="0"/>
              </a:rPr>
              <a:t>Time !!!</a:t>
            </a:r>
            <a:endParaRPr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6478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4293C9D-40A1-43B0-9E12-669E9A3EFF83}"/>
              </a:ext>
            </a:extLst>
          </p:cNvPr>
          <p:cNvSpPr txBox="1">
            <a:spLocks/>
          </p:cNvSpPr>
          <p:nvPr/>
        </p:nvSpPr>
        <p:spPr>
          <a:xfrm>
            <a:off x="498833" y="213026"/>
            <a:ext cx="10440867" cy="666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srgbClr val="569CD6"/>
                </a:solidFill>
                <a:effectLst/>
                <a:latin typeface="Consolas" panose="020B0609020204030204" pitchFamily="49" charset="0"/>
              </a:rPr>
              <a:t>Cross-Domain Acne Classification – </a:t>
            </a:r>
            <a:r>
              <a:rPr lang="en-US" altLang="zh-CN" sz="2400" b="1" dirty="0" err="1">
                <a:solidFill>
                  <a:srgbClr val="569CD6"/>
                </a:solidFill>
                <a:effectLst/>
                <a:latin typeface="Consolas" panose="020B0609020204030204" pitchFamily="49" charset="0"/>
              </a:rPr>
              <a:t>CycleGAN</a:t>
            </a:r>
            <a:r>
              <a:rPr lang="en-US" altLang="zh-CN" sz="2400" b="1" dirty="0">
                <a:solidFill>
                  <a:srgbClr val="569CD6"/>
                </a:solidFill>
                <a:effectLst/>
                <a:latin typeface="Consolas" panose="020B0609020204030204" pitchFamily="49" charset="0"/>
              </a:rPr>
              <a:t> Version</a:t>
            </a:r>
            <a:endParaRPr lang="en-US" altLang="zh-CN" sz="2400" b="0" dirty="0">
              <a:solidFill>
                <a:srgbClr val="CCCCCC"/>
              </a:solidFill>
              <a:effectLst/>
              <a:latin typeface="Consolas" panose="020B0609020204030204" pitchFamily="49" charset="0"/>
            </a:endParaRPr>
          </a:p>
        </p:txBody>
      </p:sp>
      <p:sp>
        <p:nvSpPr>
          <p:cNvPr id="8" name="文本框 7">
            <a:extLst>
              <a:ext uri="{FF2B5EF4-FFF2-40B4-BE49-F238E27FC236}">
                <a16:creationId xmlns:a16="http://schemas.microsoft.com/office/drawing/2014/main" id="{FD1034F8-AE90-4171-B348-423399390131}"/>
              </a:ext>
            </a:extLst>
          </p:cNvPr>
          <p:cNvSpPr txBox="1"/>
          <p:nvPr/>
        </p:nvSpPr>
        <p:spPr>
          <a:xfrm>
            <a:off x="171207" y="2692222"/>
            <a:ext cx="5505521" cy="3877985"/>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400" b="1" dirty="0" err="1">
                <a:latin typeface="Times New Roman" panose="02020603050405020304" pitchFamily="18" charset="0"/>
                <a:cs typeface="Times New Roman" panose="02020603050405020304" pitchFamily="18" charset="0"/>
              </a:rPr>
              <a:t>CycleGAN</a:t>
            </a:r>
            <a:r>
              <a:rPr lang="en-US" altLang="zh-CN" sz="1400" b="1" dirty="0">
                <a:latin typeface="Times New Roman" panose="02020603050405020304" pitchFamily="18" charset="0"/>
                <a:cs typeface="Times New Roman" panose="02020603050405020304" pitchFamily="18" charset="0"/>
              </a:rPr>
              <a:t>-based Acne Image Style Transfer and Training</a:t>
            </a:r>
          </a:p>
          <a:p>
            <a:pPr algn="just"/>
            <a:r>
              <a:rPr lang="en-US" altLang="zh-CN" sz="1200" b="1" dirty="0">
                <a:latin typeface="Times New Roman" panose="02020603050405020304" pitchFamily="18" charset="0"/>
                <a:cs typeface="Times New Roman" panose="02020603050405020304" pitchFamily="18" charset="0"/>
              </a:rPr>
              <a:t>Model: </a:t>
            </a:r>
            <a:r>
              <a:rPr lang="en-US" altLang="zh-CN" sz="1200" dirty="0">
                <a:latin typeface="Times New Roman" panose="02020603050405020304" pitchFamily="18" charset="0"/>
                <a:cs typeface="Times New Roman" panose="02020603050405020304" pitchFamily="18" charset="0"/>
              </a:rPr>
              <a:t>Based on the previous </a:t>
            </a:r>
            <a:r>
              <a:rPr lang="en-US" altLang="zh-CN" sz="1200" dirty="0" err="1">
                <a:latin typeface="Times New Roman" panose="02020603050405020304" pitchFamily="18" charset="0"/>
                <a:cs typeface="Times New Roman" panose="02020603050405020304" pitchFamily="18" charset="0"/>
              </a:rPr>
              <a:t>tset</a:t>
            </a:r>
            <a:r>
              <a:rPr lang="en-US" altLang="zh-CN" sz="1200" dirty="0">
                <a:latin typeface="Times New Roman" panose="02020603050405020304" pitchFamily="18" charset="0"/>
                <a:cs typeface="Times New Roman" panose="02020603050405020304" pitchFamily="18" charset="0"/>
              </a:rPr>
              <a:t>, we find V2 is the best version. We use the dataset transformed by the </a:t>
            </a:r>
            <a:r>
              <a:rPr lang="en-US" altLang="zh-CN" sz="1200" dirty="0" err="1">
                <a:latin typeface="Times New Roman" panose="02020603050405020304" pitchFamily="18" charset="0"/>
                <a:cs typeface="Times New Roman" panose="02020603050405020304" pitchFamily="18" charset="0"/>
              </a:rPr>
              <a:t>Dermnet</a:t>
            </a:r>
            <a:r>
              <a:rPr lang="en-US" altLang="zh-CN" sz="1200" dirty="0">
                <a:latin typeface="Times New Roman" panose="02020603050405020304" pitchFamily="18" charset="0"/>
                <a:cs typeface="Times New Roman" panose="02020603050405020304" pitchFamily="18" charset="0"/>
              </a:rPr>
              <a:t>.</a:t>
            </a:r>
          </a:p>
          <a:p>
            <a:pPr algn="just"/>
            <a:r>
              <a:rPr lang="en-US" altLang="zh-CN" sz="1200" b="1" dirty="0">
                <a:latin typeface="Times New Roman" panose="02020603050405020304" pitchFamily="18" charset="0"/>
                <a:cs typeface="Times New Roman" panose="02020603050405020304" pitchFamily="18" charset="0"/>
              </a:rPr>
              <a:t>Data process: </a:t>
            </a:r>
          </a:p>
          <a:p>
            <a:pPr algn="just"/>
            <a:r>
              <a:rPr lang="en-US" altLang="zh-CN" sz="1200" b="1"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1. Acne data selection: Selected 1000 positive and 1000 negative acne patches from YOLOv5-split data</a:t>
            </a:r>
          </a:p>
          <a:p>
            <a:pPr algn="just"/>
            <a:r>
              <a:rPr lang="en-US" altLang="zh-CN" sz="1200" dirty="0">
                <a:latin typeface="Times New Roman" panose="02020603050405020304" pitchFamily="18" charset="0"/>
                <a:cs typeface="Times New Roman" panose="02020603050405020304" pitchFamily="18" charset="0"/>
              </a:rPr>
              <a:t>   2. </a:t>
            </a:r>
            <a:r>
              <a:rPr lang="en-US" altLang="zh-CN" sz="1200" dirty="0" err="1">
                <a:latin typeface="Times New Roman" panose="02020603050405020304" pitchFamily="18" charset="0"/>
                <a:cs typeface="Times New Roman" panose="02020603050405020304" pitchFamily="18" charset="0"/>
              </a:rPr>
              <a:t>DermNet</a:t>
            </a:r>
            <a:r>
              <a:rPr lang="en-US" altLang="zh-CN" sz="1200" dirty="0">
                <a:latin typeface="Times New Roman" panose="02020603050405020304" pitchFamily="18" charset="0"/>
                <a:cs typeface="Times New Roman" panose="02020603050405020304" pitchFamily="18" charset="0"/>
              </a:rPr>
              <a:t> Image Selection: Randomly selected 10 positive(select from acne folder) and 10 negative images(select from non –acne folder) from </a:t>
            </a:r>
            <a:r>
              <a:rPr lang="en-US" altLang="zh-CN" sz="1200" dirty="0" err="1">
                <a:latin typeface="Times New Roman" panose="02020603050405020304" pitchFamily="18" charset="0"/>
                <a:cs typeface="Times New Roman" panose="02020603050405020304" pitchFamily="18" charset="0"/>
              </a:rPr>
              <a:t>DermNet</a:t>
            </a:r>
            <a:r>
              <a:rPr lang="en-US" altLang="zh-CN" sz="1200" dirty="0">
                <a:latin typeface="Times New Roman" panose="02020603050405020304" pitchFamily="18" charset="0"/>
                <a:cs typeface="Times New Roman" panose="02020603050405020304" pitchFamily="18" charset="0"/>
              </a:rPr>
              <a:t>/train, then augmented to 1000 images each [ The task mentioned we can only use 20 image from </a:t>
            </a:r>
            <a:r>
              <a:rPr lang="en-US" altLang="zh-CN" sz="1200" dirty="0" err="1">
                <a:latin typeface="Times New Roman" panose="02020603050405020304" pitchFamily="18" charset="0"/>
                <a:cs typeface="Times New Roman" panose="02020603050405020304" pitchFamily="18" charset="0"/>
              </a:rPr>
              <a:t>Dermnet</a:t>
            </a:r>
            <a:r>
              <a:rPr lang="en-US" altLang="zh-CN" sz="1200" dirty="0">
                <a:latin typeface="Times New Roman" panose="02020603050405020304" pitchFamily="18" charset="0"/>
                <a:cs typeface="Times New Roman" panose="02020603050405020304" pitchFamily="18" charset="0"/>
              </a:rPr>
              <a:t> to help assess domain gap]</a:t>
            </a:r>
          </a:p>
          <a:p>
            <a:pPr algn="just"/>
            <a:r>
              <a:rPr lang="en-US" altLang="zh-CN" sz="1200" dirty="0">
                <a:latin typeface="Times New Roman" panose="02020603050405020304" pitchFamily="18" charset="0"/>
                <a:cs typeface="Times New Roman" panose="02020603050405020304" pitchFamily="18" charset="0"/>
              </a:rPr>
              <a:t>   3. Separately train the </a:t>
            </a:r>
            <a:r>
              <a:rPr lang="en-US" altLang="zh-CN" sz="1200" dirty="0" err="1">
                <a:latin typeface="Times New Roman" panose="02020603050405020304" pitchFamily="18" charset="0"/>
                <a:cs typeface="Times New Roman" panose="02020603050405020304" pitchFamily="18" charset="0"/>
              </a:rPr>
              <a:t>CycleGAN</a:t>
            </a:r>
            <a:r>
              <a:rPr lang="en-US" altLang="zh-CN" sz="1200" dirty="0">
                <a:latin typeface="Times New Roman" panose="02020603050405020304" pitchFamily="18" charset="0"/>
                <a:cs typeface="Times New Roman" panose="02020603050405020304" pitchFamily="18" charset="0"/>
              </a:rPr>
              <a:t> Model with positive patches and 	negative patches. Then use </a:t>
            </a:r>
            <a:r>
              <a:rPr lang="en-US" altLang="zh-CN" sz="1200" dirty="0" err="1">
                <a:latin typeface="Times New Roman" panose="02020603050405020304" pitchFamily="18" charset="0"/>
                <a:cs typeface="Times New Roman" panose="02020603050405020304" pitchFamily="18" charset="0"/>
              </a:rPr>
              <a:t>StyleTransfer</a:t>
            </a:r>
            <a:r>
              <a:rPr lang="en-US" altLang="zh-CN" sz="1200" dirty="0">
                <a:latin typeface="Times New Roman" panose="02020603050405020304" pitchFamily="18" charset="0"/>
                <a:cs typeface="Times New Roman" panose="02020603050405020304" pitchFamily="18" charset="0"/>
              </a:rPr>
              <a:t> to let the Acne dataset became a </a:t>
            </a:r>
            <a:r>
              <a:rPr lang="en-US" altLang="zh-CN" sz="1200" dirty="0" err="1">
                <a:latin typeface="Times New Roman" panose="02020603050405020304" pitchFamily="18" charset="0"/>
                <a:cs typeface="Times New Roman" panose="02020603050405020304" pitchFamily="18" charset="0"/>
              </a:rPr>
              <a:t>Dermnet</a:t>
            </a:r>
            <a:r>
              <a:rPr lang="en-US" altLang="zh-CN" sz="1200" dirty="0">
                <a:latin typeface="Times New Roman" panose="02020603050405020304" pitchFamily="18" charset="0"/>
                <a:cs typeface="Times New Roman" panose="02020603050405020304" pitchFamily="18" charset="0"/>
              </a:rPr>
              <a:t> Style. Remixed the transfer data and raw data to train.</a:t>
            </a:r>
          </a:p>
          <a:p>
            <a:pPr algn="just"/>
            <a:r>
              <a:rPr lang="en-US" altLang="zh-CN" sz="1200" b="1" dirty="0">
                <a:latin typeface="Times New Roman" panose="02020603050405020304" pitchFamily="18" charset="0"/>
                <a:cs typeface="Times New Roman" panose="02020603050405020304" pitchFamily="18" charset="0"/>
              </a:rPr>
              <a:t>Result: </a:t>
            </a:r>
            <a:r>
              <a:rPr lang="en-US" altLang="zh-CN" sz="1200" dirty="0" err="1">
                <a:latin typeface="Times New Roman" panose="02020603050405020304" pitchFamily="18" charset="0"/>
                <a:cs typeface="Times New Roman" panose="02020603050405020304" pitchFamily="18" charset="0"/>
              </a:rPr>
              <a:t>CycleGAN</a:t>
            </a:r>
            <a:r>
              <a:rPr lang="en-US" altLang="zh-CN" sz="1200" dirty="0">
                <a:latin typeface="Times New Roman" panose="02020603050405020304" pitchFamily="18" charset="0"/>
                <a:cs typeface="Times New Roman" panose="02020603050405020304" pitchFamily="18" charset="0"/>
              </a:rPr>
              <a:t> significantly improves recall (43.91%) and AUROC (62.06%), which are key indicators of the model's ability to detect and distinguish positive instances across domains. This </a:t>
            </a:r>
            <a:r>
              <a:rPr lang="en-US" altLang="zh-CN" sz="1200" dirty="0" err="1">
                <a:latin typeface="Times New Roman" panose="02020603050405020304" pitchFamily="18" charset="0"/>
                <a:cs typeface="Times New Roman" panose="02020603050405020304" pitchFamily="18" charset="0"/>
              </a:rPr>
              <a:t>CycleGAN</a:t>
            </a:r>
            <a:r>
              <a:rPr lang="en-US" altLang="zh-CN" sz="1200" dirty="0">
                <a:latin typeface="Times New Roman" panose="02020603050405020304" pitchFamily="18" charset="0"/>
                <a:cs typeface="Times New Roman" panose="02020603050405020304" pitchFamily="18" charset="0"/>
              </a:rPr>
              <a:t>-based approach provides a novel way to enhance acne image classification by bridging domain gaps with style transfer, improving model performance and generalization on diverse acne image sources. </a:t>
            </a:r>
            <a:endParaRPr lang="en-US" altLang="zh-CN"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pPr algn="just"/>
            <a:endParaRPr lang="zh-CN" altLang="en-US" sz="1400" dirty="0">
              <a:latin typeface="Times New Roman" panose="02020603050405020304" pitchFamily="18" charset="0"/>
              <a:cs typeface="Times New Roman" panose="02020603050405020304" pitchFamily="18" charset="0"/>
            </a:endParaRPr>
          </a:p>
        </p:txBody>
      </p:sp>
      <p:pic>
        <p:nvPicPr>
          <p:cNvPr id="15" name="图片 14">
            <a:extLst>
              <a:ext uri="{FF2B5EF4-FFF2-40B4-BE49-F238E27FC236}">
                <a16:creationId xmlns:a16="http://schemas.microsoft.com/office/drawing/2014/main" id="{53B313B5-3E4F-4AAD-9697-F8908F6F1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72" y="823348"/>
            <a:ext cx="5567584" cy="176466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2294B2CB-2165-467A-BC3B-06AE64E8E4B5}"/>
              </a:ext>
            </a:extLst>
          </p:cNvPr>
          <p:cNvPicPr>
            <a:picLocks noChangeAspect="1"/>
          </p:cNvPicPr>
          <p:nvPr/>
        </p:nvPicPr>
        <p:blipFill>
          <a:blip r:embed="rId3"/>
          <a:stretch>
            <a:fillRect/>
          </a:stretch>
        </p:blipFill>
        <p:spPr>
          <a:xfrm>
            <a:off x="6236678" y="1295400"/>
            <a:ext cx="2133600" cy="2133600"/>
          </a:xfrm>
          <a:prstGeom prst="rect">
            <a:avLst/>
          </a:prstGeom>
        </p:spPr>
      </p:pic>
      <p:pic>
        <p:nvPicPr>
          <p:cNvPr id="5" name="图片 4">
            <a:extLst>
              <a:ext uri="{FF2B5EF4-FFF2-40B4-BE49-F238E27FC236}">
                <a16:creationId xmlns:a16="http://schemas.microsoft.com/office/drawing/2014/main" id="{290ECF06-6762-4D04-81D6-6B2BCFB977F3}"/>
              </a:ext>
            </a:extLst>
          </p:cNvPr>
          <p:cNvPicPr>
            <a:picLocks noChangeAspect="1"/>
          </p:cNvPicPr>
          <p:nvPr/>
        </p:nvPicPr>
        <p:blipFill>
          <a:blip r:embed="rId4"/>
          <a:stretch>
            <a:fillRect/>
          </a:stretch>
        </p:blipFill>
        <p:spPr>
          <a:xfrm>
            <a:off x="8806100" y="1236784"/>
            <a:ext cx="2133600" cy="2133600"/>
          </a:xfrm>
          <a:prstGeom prst="rect">
            <a:avLst/>
          </a:prstGeom>
        </p:spPr>
      </p:pic>
      <p:pic>
        <p:nvPicPr>
          <p:cNvPr id="10" name="图片 9">
            <a:extLst>
              <a:ext uri="{FF2B5EF4-FFF2-40B4-BE49-F238E27FC236}">
                <a16:creationId xmlns:a16="http://schemas.microsoft.com/office/drawing/2014/main" id="{DDDF5FB4-82BF-4C3A-A031-44E1D01327AE}"/>
              </a:ext>
            </a:extLst>
          </p:cNvPr>
          <p:cNvPicPr>
            <a:picLocks noChangeAspect="1"/>
          </p:cNvPicPr>
          <p:nvPr/>
        </p:nvPicPr>
        <p:blipFill>
          <a:blip r:embed="rId5"/>
          <a:stretch>
            <a:fillRect/>
          </a:stretch>
        </p:blipFill>
        <p:spPr>
          <a:xfrm>
            <a:off x="6287017" y="3926197"/>
            <a:ext cx="2133600" cy="2133600"/>
          </a:xfrm>
          <a:prstGeom prst="rect">
            <a:avLst/>
          </a:prstGeom>
        </p:spPr>
      </p:pic>
      <p:pic>
        <p:nvPicPr>
          <p:cNvPr id="18" name="图片 17">
            <a:extLst>
              <a:ext uri="{FF2B5EF4-FFF2-40B4-BE49-F238E27FC236}">
                <a16:creationId xmlns:a16="http://schemas.microsoft.com/office/drawing/2014/main" id="{E04A0350-EDA1-474B-BBA2-246C6C43B05D}"/>
              </a:ext>
            </a:extLst>
          </p:cNvPr>
          <p:cNvPicPr>
            <a:picLocks noChangeAspect="1"/>
          </p:cNvPicPr>
          <p:nvPr/>
        </p:nvPicPr>
        <p:blipFill>
          <a:blip r:embed="rId6"/>
          <a:stretch>
            <a:fillRect/>
          </a:stretch>
        </p:blipFill>
        <p:spPr>
          <a:xfrm>
            <a:off x="8889541" y="3926197"/>
            <a:ext cx="2133600" cy="2133600"/>
          </a:xfrm>
          <a:prstGeom prst="rect">
            <a:avLst/>
          </a:prstGeom>
        </p:spPr>
      </p:pic>
      <p:sp>
        <p:nvSpPr>
          <p:cNvPr id="19" name="Rectangle 1">
            <a:extLst>
              <a:ext uri="{FF2B5EF4-FFF2-40B4-BE49-F238E27FC236}">
                <a16:creationId xmlns:a16="http://schemas.microsoft.com/office/drawing/2014/main" id="{07BC1BF5-3984-47A4-80AD-3EECA9F0373D}"/>
              </a:ext>
            </a:extLst>
          </p:cNvPr>
          <p:cNvSpPr>
            <a:spLocks noChangeArrowheads="1"/>
          </p:cNvSpPr>
          <p:nvPr/>
        </p:nvSpPr>
        <p:spPr bwMode="auto">
          <a:xfrm>
            <a:off x="5962220" y="6323222"/>
            <a:ext cx="656267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chemeClr val="tx1"/>
                </a:solidFill>
                <a:effectLst/>
                <a:latin typeface="Arial" panose="020B0604020202020204" pitchFamily="34" charset="0"/>
              </a:rPr>
              <a:t>CycleGAN Results: Accurate Predictions and Grad-CAM</a:t>
            </a:r>
            <a:endParaRPr kumimoji="0" lang="zh-CN" altLang="zh-CN"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790719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1566</TotalTime>
  <Words>2238</Words>
  <Application>Microsoft Office PowerPoint</Application>
  <PresentationFormat>宽屏</PresentationFormat>
  <Paragraphs>120</Paragraphs>
  <Slides>9</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9</vt:i4>
      </vt:variant>
    </vt:vector>
  </HeadingPairs>
  <TitlesOfParts>
    <vt:vector size="17" baseType="lpstr">
      <vt:lpstr>-apple-system</vt:lpstr>
      <vt:lpstr>Inter</vt:lpstr>
      <vt:lpstr>等线</vt:lpstr>
      <vt:lpstr>等线 Light</vt:lpstr>
      <vt:lpstr>Arial</vt:lpstr>
      <vt:lpstr>Consolas</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Keru Zheng (SME, 121090833)</dc:creator>
  <cp:lastModifiedBy>Keru Zheng (SME, 121090833)</cp:lastModifiedBy>
  <cp:revision>136</cp:revision>
  <dcterms:created xsi:type="dcterms:W3CDTF">2025-07-05T12:17:03Z</dcterms:created>
  <dcterms:modified xsi:type="dcterms:W3CDTF">2025-07-06T14:23:28Z</dcterms:modified>
</cp:coreProperties>
</file>